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sldIdLst>
    <p:sldId id="343" r:id="rId3"/>
    <p:sldId id="338" r:id="rId4"/>
    <p:sldId id="354" r:id="rId5"/>
    <p:sldId id="351" r:id="rId6"/>
    <p:sldId id="346" r:id="rId7"/>
    <p:sldId id="353" r:id="rId8"/>
    <p:sldId id="352" r:id="rId9"/>
    <p:sldId id="350" r:id="rId10"/>
    <p:sldId id="339" r:id="rId11"/>
    <p:sldId id="364" r:id="rId12"/>
    <p:sldId id="365" r:id="rId13"/>
    <p:sldId id="356" r:id="rId14"/>
    <p:sldId id="347" r:id="rId15"/>
    <p:sldId id="358" r:id="rId16"/>
    <p:sldId id="342" r:id="rId17"/>
    <p:sldId id="362" r:id="rId18"/>
    <p:sldId id="363" r:id="rId19"/>
    <p:sldId id="355" r:id="rId20"/>
    <p:sldId id="361" r:id="rId21"/>
    <p:sldId id="360"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144" autoAdjust="0"/>
    <p:restoredTop sz="93447" autoAdjust="0"/>
  </p:normalViewPr>
  <p:slideViewPr>
    <p:cSldViewPr snapToGrid="0">
      <p:cViewPr varScale="1">
        <p:scale>
          <a:sx n="83" d="100"/>
          <a:sy n="83" d="100"/>
        </p:scale>
        <p:origin x="120" y="117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6" d="100"/>
          <a:sy n="106" d="100"/>
        </p:scale>
        <p:origin x="1074"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2" tIns="46241" rIns="92482" bIns="46241"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2" tIns="46241" rIns="92482" bIns="46241" rtlCol="0"/>
          <a:lstStyle>
            <a:lvl1pPr algn="r">
              <a:defRPr sz="1200"/>
            </a:lvl1pPr>
          </a:lstStyle>
          <a:p>
            <a:fld id="{2F2F316E-6647-4096-9CF9-3A2422956C98}" type="datetimeFigureOut">
              <a:rPr lang="en-US" smtClean="0"/>
              <a:t>8/8/2024</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2" tIns="46241" rIns="92482" bIns="46241" rtlCol="0" anchor="ctr"/>
          <a:lstStyle/>
          <a:p>
            <a:endParaRPr lang="en-US"/>
          </a:p>
        </p:txBody>
      </p:sp>
      <p:sp>
        <p:nvSpPr>
          <p:cNvPr id="5" name="Notes Placeholder 4"/>
          <p:cNvSpPr>
            <a:spLocks noGrp="1"/>
          </p:cNvSpPr>
          <p:nvPr>
            <p:ph type="body" sz="quarter" idx="3"/>
          </p:nvPr>
        </p:nvSpPr>
        <p:spPr>
          <a:xfrm>
            <a:off x="695008" y="4444861"/>
            <a:ext cx="5560060" cy="3636704"/>
          </a:xfrm>
          <a:prstGeom prst="rect">
            <a:avLst/>
          </a:prstGeom>
        </p:spPr>
        <p:txBody>
          <a:bodyPr vert="horz" lIns="92482" tIns="46241" rIns="92482" bIns="4624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82" tIns="46241" rIns="92482" bIns="46241"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2" tIns="46241" rIns="92482" bIns="46241" rtlCol="0" anchor="b"/>
          <a:lstStyle>
            <a:lvl1pPr algn="r">
              <a:defRPr sz="1200"/>
            </a:lvl1pPr>
          </a:lstStyle>
          <a:p>
            <a:fld id="{BCA4BB4A-6DB0-432E-A42A-09F4F6041AD1}" type="slidenum">
              <a:rPr lang="en-US" smtClean="0"/>
              <a:t>‹#›</a:t>
            </a:fld>
            <a:endParaRPr lang="en-US"/>
          </a:p>
        </p:txBody>
      </p:sp>
    </p:spTree>
    <p:extLst>
      <p:ext uri="{BB962C8B-B14F-4D97-AF65-F5344CB8AC3E}">
        <p14:creationId xmlns:p14="http://schemas.microsoft.com/office/powerpoint/2010/main" val="108708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4838" y="146050"/>
            <a:ext cx="5540375" cy="3117850"/>
          </a:xfrm>
        </p:spPr>
      </p:sp>
      <p:sp>
        <p:nvSpPr>
          <p:cNvPr id="3" name="Notes Placeholder 2"/>
          <p:cNvSpPr>
            <a:spLocks noGrp="1"/>
          </p:cNvSpPr>
          <p:nvPr>
            <p:ph type="body" idx="1"/>
          </p:nvPr>
        </p:nvSpPr>
        <p:spPr>
          <a:xfrm>
            <a:off x="232402" y="3407239"/>
            <a:ext cx="6607753" cy="5239969"/>
          </a:xfrm>
        </p:spPr>
        <p:txBody>
          <a:bodyPr/>
          <a:lstStyle/>
          <a:p>
            <a:r>
              <a:rPr lang="en-US" sz="1400" dirty="0"/>
              <a:t>Let me begin by thanking the conference organizers for inviting me to the storied city of Vienna, the home of Stefan, Boltzmann, Doppler, Mach and many other heroes of international physics.</a:t>
            </a:r>
          </a:p>
          <a:p>
            <a:endParaRPr lang="en-US" sz="1400" dirty="0"/>
          </a:p>
          <a:p>
            <a:r>
              <a:rPr lang="en-US" sz="1400" dirty="0"/>
              <a:t>I am going to sketch some details of how radiative heat transfer works in Earth’s clouds. Hendrick Svensmark, Nir Shaviv, John Clauser and others have already discussed how important clouds are, compared to greenhouse gases.</a:t>
            </a:r>
          </a:p>
          <a:p>
            <a:endParaRPr lang="en-US" sz="1400" dirty="0"/>
          </a:p>
          <a:p>
            <a:r>
              <a:rPr lang="en-US" sz="1400" dirty="0"/>
              <a:t>But let me make one thing clear at the outset.  There is no climate crisis and there will not be a climate crisis from the increases of atmospheric greenhouse gases. The forcings are too small, about a 1% decrease of radiation to space for a 100% increase (doubling) of CO</a:t>
            </a:r>
            <a:r>
              <a:rPr lang="en-US" sz="1400" baseline="-25000" dirty="0"/>
              <a:t>2 </a:t>
            </a:r>
            <a:r>
              <a:rPr lang="en-US" sz="1400" dirty="0"/>
              <a:t>concentrations. The resulting warming will be very small and will probably be a net benefit to life on Earth.  And agriculture, forestry and all photosynthetic life will greatly benefit from more of the plant food, CO</a:t>
            </a:r>
            <a:r>
              <a:rPr lang="en-US" sz="1400" baseline="-25000" dirty="0"/>
              <a:t>2</a:t>
            </a:r>
            <a:r>
              <a:rPr lang="en-US" sz="1400" dirty="0"/>
              <a:t>. </a:t>
            </a:r>
          </a:p>
          <a:p>
            <a:endParaRPr lang="en-US" sz="1400" dirty="0"/>
          </a:p>
          <a:p>
            <a:r>
              <a:rPr lang="en-US" sz="1400" dirty="0"/>
              <a:t>No doubt some proponents of the myth of a climate crisis are sincere, if misguided. However, many others support the myth out of a lust for power and wealth.  Alas, this has happened all too often in human history. Emmanuel Kant got it right; </a:t>
            </a:r>
            <a:r>
              <a:rPr lang="en-US" sz="1400" i="1" dirty="0"/>
              <a:t>“Aus so </a:t>
            </a:r>
            <a:r>
              <a:rPr lang="en-US" sz="1400" i="1" dirty="0" err="1"/>
              <a:t>krummen</a:t>
            </a:r>
            <a:r>
              <a:rPr lang="en-US" sz="1400" i="1" dirty="0"/>
              <a:t> </a:t>
            </a:r>
            <a:r>
              <a:rPr lang="en-US" sz="1400" i="1" dirty="0" err="1"/>
              <a:t>Holtze</a:t>
            </a:r>
            <a:r>
              <a:rPr lang="en-US" sz="1400" i="1" dirty="0"/>
              <a:t>, </a:t>
            </a:r>
            <a:r>
              <a:rPr lang="en-US" sz="1400" i="1" dirty="0" err="1"/>
              <a:t>als</a:t>
            </a:r>
            <a:r>
              <a:rPr lang="en-US" sz="1400" i="1" dirty="0"/>
              <a:t> </a:t>
            </a:r>
            <a:r>
              <a:rPr lang="en-US" sz="1400" i="1" dirty="0" err="1"/>
              <a:t>woraus</a:t>
            </a:r>
            <a:r>
              <a:rPr lang="en-US" sz="1400" i="1" dirty="0"/>
              <a:t> der Mensch </a:t>
            </a:r>
            <a:r>
              <a:rPr lang="en-US" sz="1400" i="1" dirty="0" err="1"/>
              <a:t>gemacht</a:t>
            </a:r>
            <a:r>
              <a:rPr lang="en-US" sz="1400" i="1" dirty="0"/>
              <a:t> </a:t>
            </a:r>
            <a:r>
              <a:rPr lang="en-US" sz="1400" i="1" dirty="0" err="1"/>
              <a:t>ist</a:t>
            </a:r>
            <a:r>
              <a:rPr lang="en-US" sz="1400" i="1" dirty="0"/>
              <a:t>, </a:t>
            </a:r>
            <a:r>
              <a:rPr lang="en-US" sz="1400" i="1" dirty="0" err="1"/>
              <a:t>kann</a:t>
            </a:r>
            <a:r>
              <a:rPr lang="en-US" sz="1400" i="1" dirty="0"/>
              <a:t> </a:t>
            </a:r>
            <a:r>
              <a:rPr lang="en-US" sz="1400" i="1" dirty="0" err="1"/>
              <a:t>nichts</a:t>
            </a:r>
            <a:r>
              <a:rPr lang="en-US" sz="1400" i="1" dirty="0"/>
              <a:t> </a:t>
            </a:r>
            <a:r>
              <a:rPr lang="en-US" sz="1400" i="1" dirty="0" err="1"/>
              <a:t>ganz</a:t>
            </a:r>
            <a:r>
              <a:rPr lang="en-US" sz="1400" i="1" dirty="0"/>
              <a:t> </a:t>
            </a:r>
            <a:r>
              <a:rPr lang="en-US" sz="1400" i="1" dirty="0" err="1"/>
              <a:t>Gerades</a:t>
            </a:r>
            <a:r>
              <a:rPr lang="en-US" sz="1400" i="1" dirty="0"/>
              <a:t> </a:t>
            </a:r>
            <a:r>
              <a:rPr lang="en-US" sz="1400" i="1" dirty="0" err="1"/>
              <a:t>gezimmert</a:t>
            </a:r>
            <a:r>
              <a:rPr lang="en-US" sz="1400" i="1" dirty="0"/>
              <a:t> </a:t>
            </a:r>
            <a:r>
              <a:rPr lang="en-US" sz="1400" i="1" dirty="0" err="1"/>
              <a:t>werden</a:t>
            </a:r>
            <a:r>
              <a:rPr lang="en-US" sz="1400" i="1" dirty="0"/>
              <a:t>.”</a:t>
            </a:r>
            <a:r>
              <a:rPr lang="en-US" sz="1400" dirty="0"/>
              <a:t> Isaiah Berlin’s English translation is: </a:t>
            </a:r>
            <a:r>
              <a:rPr lang="en-US" sz="1400" i="1" dirty="0"/>
              <a:t>“Out of the crooked timber of humanity, no straight thing was ever made.”</a:t>
            </a:r>
            <a:endParaRPr lang="en-US" sz="1400" i="1" baseline="-25000" dirty="0"/>
          </a:p>
          <a:p>
            <a:endParaRPr lang="en-US" sz="1400" dirty="0"/>
          </a:p>
          <a:p>
            <a:endParaRPr lang="en-US" sz="1400" dirty="0"/>
          </a:p>
        </p:txBody>
      </p:sp>
      <p:sp>
        <p:nvSpPr>
          <p:cNvPr id="4" name="Slide Number Placeholder 3"/>
          <p:cNvSpPr>
            <a:spLocks noGrp="1"/>
          </p:cNvSpPr>
          <p:nvPr>
            <p:ph type="sldNum" sz="quarter" idx="5"/>
          </p:nvPr>
        </p:nvSpPr>
        <p:spPr/>
        <p:txBody>
          <a:bodyPr/>
          <a:lstStyle/>
          <a:p>
            <a:fld id="{BCA4BB4A-6DB0-432E-A42A-09F4F6041AD1}" type="slidenum">
              <a:rPr lang="en-US" smtClean="0"/>
              <a:t>1</a:t>
            </a:fld>
            <a:endParaRPr lang="en-US"/>
          </a:p>
        </p:txBody>
      </p:sp>
    </p:spTree>
    <p:extLst>
      <p:ext uri="{BB962C8B-B14F-4D97-AF65-F5344CB8AC3E}">
        <p14:creationId xmlns:p14="http://schemas.microsoft.com/office/powerpoint/2010/main" val="36844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850" y="4478954"/>
            <a:ext cx="5560060" cy="4543860"/>
          </a:xfrm>
        </p:spPr>
        <p:txBody>
          <a:bodyPr/>
          <a:lstStyle/>
          <a:p>
            <a:r>
              <a:rPr lang="en-US" sz="1300" dirty="0"/>
              <a:t>If one records the long wave thermal infrared radiation that reaches the satellite from a cloud-free area of the Earth, spectra like those on the right column of this figure are found.  On the left are theoretically modelled spectra. One can hardly tell the difference between the modeled and observed spectra</a:t>
            </a:r>
          </a:p>
          <a:p>
            <a:endParaRPr lang="en-US" sz="1300" dirty="0"/>
          </a:p>
          <a:p>
            <a:r>
              <a:rPr lang="en-US" sz="1300" dirty="0"/>
              <a:t>Note the strong dependence of the spectra on latitude. The vertical scales on the figures are different. The wintertime Antarctic, shown in the bottom row, emits much less radiation to space than the summertime Sahara shown in the top row. The modeled spectra on the left also include a dashed red Plank intensity spectrum, the radiation that a black surface at the same temperature as the real surface would emit to space if there were no greenhouse gases. </a:t>
            </a:r>
          </a:p>
          <a:p>
            <a:endParaRPr lang="en-US" sz="1300" dirty="0"/>
          </a:p>
          <a:p>
            <a:r>
              <a:rPr lang="en-US" sz="1300" dirty="0"/>
              <a:t>Over the Sahara and the Mediterranean, the greenhouse gases H</a:t>
            </a:r>
            <a:r>
              <a:rPr lang="en-US" sz="1300" baseline="-25000" dirty="0"/>
              <a:t>2</a:t>
            </a:r>
            <a:r>
              <a:rPr lang="en-US" sz="1300" dirty="0"/>
              <a:t>O, CO</a:t>
            </a:r>
            <a:r>
              <a:rPr lang="en-US" sz="1300" baseline="-25000" dirty="0"/>
              <a:t>2 </a:t>
            </a:r>
            <a:r>
              <a:rPr lang="en-US" sz="1300" cap="all" dirty="0"/>
              <a:t>,  </a:t>
            </a:r>
            <a:r>
              <a:rPr lang="en-US" sz="1300" dirty="0"/>
              <a:t> and  O</a:t>
            </a:r>
            <a:r>
              <a:rPr lang="en-US" sz="1300" baseline="-25000" dirty="0"/>
              <a:t>3</a:t>
            </a:r>
            <a:r>
              <a:rPr lang="en-US" sz="1300" dirty="0"/>
              <a:t>, ozone, diminish the radiation reaching the satellite compared to Planck radiation from the surface. Over Antarctica, these greenhouse gases increase the radiation to space, compared to an atmosphere with no greenhouse gases.</a:t>
            </a:r>
          </a:p>
          <a:p>
            <a:endParaRPr lang="en-US" sz="1300" dirty="0"/>
          </a:p>
          <a:p>
            <a:r>
              <a:rPr lang="en-US" sz="1300" dirty="0"/>
              <a:t>The next viewgraph has a little more information about the Schwarzschild equation that was used for the model calculations.</a:t>
            </a:r>
          </a:p>
          <a:p>
            <a:endParaRPr lang="en-US" sz="1300" dirty="0"/>
          </a:p>
          <a:p>
            <a:endParaRPr lang="en-US" sz="1400" dirty="0"/>
          </a:p>
        </p:txBody>
      </p:sp>
      <p:sp>
        <p:nvSpPr>
          <p:cNvPr id="4" name="Slide Number Placeholder 3"/>
          <p:cNvSpPr>
            <a:spLocks noGrp="1"/>
          </p:cNvSpPr>
          <p:nvPr>
            <p:ph type="sldNum" sz="quarter" idx="10"/>
          </p:nvPr>
        </p:nvSpPr>
        <p:spPr/>
        <p:txBody>
          <a:bodyPr/>
          <a:lstStyle/>
          <a:p>
            <a:fld id="{BCA4BB4A-6DB0-432E-A42A-09F4F6041AD1}" type="slidenum">
              <a:rPr lang="en-US" smtClean="0"/>
              <a:t>10</a:t>
            </a:fld>
            <a:endParaRPr lang="en-US"/>
          </a:p>
        </p:txBody>
      </p:sp>
    </p:spTree>
    <p:extLst>
      <p:ext uri="{BB962C8B-B14F-4D97-AF65-F5344CB8AC3E}">
        <p14:creationId xmlns:p14="http://schemas.microsoft.com/office/powerpoint/2010/main" val="295658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850" y="4416286"/>
            <a:ext cx="5560060" cy="3636704"/>
          </a:xfrm>
        </p:spPr>
        <p:txBody>
          <a:bodyPr/>
          <a:lstStyle/>
          <a:p>
            <a:endParaRPr lang="en-US" sz="1600" b="1" dirty="0"/>
          </a:p>
          <a:p>
            <a:endParaRPr lang="en-US" sz="1600" b="1" dirty="0"/>
          </a:p>
        </p:txBody>
      </p:sp>
      <p:sp>
        <p:nvSpPr>
          <p:cNvPr id="4" name="Slide Number Placeholder 3"/>
          <p:cNvSpPr>
            <a:spLocks noGrp="1"/>
          </p:cNvSpPr>
          <p:nvPr>
            <p:ph type="sldNum" sz="quarter" idx="10"/>
          </p:nvPr>
        </p:nvSpPr>
        <p:spPr/>
        <p:txBody>
          <a:bodyPr/>
          <a:lstStyle/>
          <a:p>
            <a:pPr marL="0" marR="0" lvl="0" indent="0" algn="r" defTabSz="953208" rtl="0" eaLnBrk="1" fontAlgn="auto" latinLnBrk="0" hangingPunct="1">
              <a:lnSpc>
                <a:spcPct val="100000"/>
              </a:lnSpc>
              <a:spcBef>
                <a:spcPts val="0"/>
              </a:spcBef>
              <a:spcAft>
                <a:spcPts val="0"/>
              </a:spcAft>
              <a:buClrTx/>
              <a:buSzTx/>
              <a:buFontTx/>
              <a:buNone/>
              <a:tabLst/>
              <a:defRPr/>
            </a:pPr>
            <a:fld id="{13696FB1-39CA-4701-9E44-6EE1D2DCEA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320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p:cNvSpPr txBox="1">
            <a:spLocks/>
          </p:cNvSpPr>
          <p:nvPr/>
        </p:nvSpPr>
        <p:spPr>
          <a:xfrm>
            <a:off x="704850" y="4416286"/>
            <a:ext cx="5621020" cy="4695964"/>
          </a:xfrm>
          <a:prstGeom prst="rect">
            <a:avLst/>
          </a:prstGeom>
        </p:spPr>
        <p:txBody>
          <a:bodyPr vert="horz" lIns="92482" tIns="46241" rIns="92482" bIns="4624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sz="1600" dirty="0"/>
          </a:p>
          <a:p>
            <a:r>
              <a:rPr lang="en-US" sz="900" dirty="0"/>
              <a:t>Quantitative analyses of greenhouse warming were made possible by Max Planck’s discovery of quantum physics in the year 1906.  Planck’s famous blackbody spectrum is shown as the blue line in the viewgraph above. The area under the blue curve is how much heat radiation would be emitted to space from each square meter of Earth’s surface, at a mean temperature of 15.5 C.  A photo of Max Planck is included in the upper right.  </a:t>
            </a:r>
          </a:p>
          <a:p>
            <a:endParaRPr lang="en-US" sz="900" dirty="0"/>
          </a:p>
          <a:p>
            <a:r>
              <a:rPr lang="en-US" sz="900" dirty="0"/>
              <a:t>Because of greenhouse gases, the heat radiated by Earth to space is not </a:t>
            </a:r>
            <a:r>
              <a:rPr lang="it-IT" sz="900" dirty="0"/>
              <a:t>394 watts per square meter, the area </a:t>
            </a:r>
            <a:r>
              <a:rPr lang="en-US" sz="900" dirty="0"/>
              <a:t>under the Planck’s smooth, blue curve. Instead, the power radiated is only 277 watts per square meter,  the area under the jagged black curve. This is just enough to balance solar heating, any heat transport in horizontal directions and any increase or decrease of the internal energy of the atmosphere and surface. </a:t>
            </a:r>
          </a:p>
          <a:p>
            <a:endParaRPr lang="en-US" sz="900" dirty="0"/>
          </a:p>
          <a:p>
            <a:r>
              <a:rPr lang="en-US" sz="900" dirty="0"/>
              <a:t>It is appropriate to call the black curve the Schwarzschild intensity, in honor of Karl Schwarzschild, whose photo is shown on the lower right of the figure.  The basic equation of radiative heat transfer in cloud-free atmospheres with greenhouse gases is called the Schwarzschild equation, since Schwarzschild showed how to include greenhouse gases into the theory of radiation transfer. He was interested in energy transfer in the Sun and stars, not Earth’s atmosphere, but the same theory works for both. The Schwarzschild equation is shown at the top of the viewgraph.</a:t>
            </a:r>
          </a:p>
          <a:p>
            <a:endParaRPr lang="en-US" sz="900" dirty="0"/>
          </a:p>
          <a:p>
            <a:r>
              <a:rPr lang="en-US" sz="900" dirty="0"/>
              <a:t>Schwarzschild’s theory shows that heat radiation to space from a semi-transparent atmosphere can come mostly from the surface, for frequencies that are weakly absorbed by greenhouse gases. But for frequencies that are heavily absorbed, most of the heat radiation to space is emitted by greenhouse molecules from altitudes of  several kilometers. It is not attenuated thermal radiation emitted by Earth’s surface.</a:t>
            </a:r>
          </a:p>
          <a:p>
            <a:endParaRPr lang="en-US" sz="900" dirty="0"/>
          </a:p>
          <a:p>
            <a:r>
              <a:rPr lang="en-US" sz="900" dirty="0"/>
              <a:t>In addition to the blue Planck curve for a transparent atmosphere and the black Schwarzschild curve for an atmosphere with current concentrations of greenhouse gases, there is a green curve, which shows what happens if you could suddenly remove all of the CO</a:t>
            </a:r>
            <a:r>
              <a:rPr lang="en-US" sz="900" baseline="-25000" dirty="0"/>
              <a:t>2</a:t>
            </a:r>
            <a:r>
              <a:rPr lang="en-US" sz="900" dirty="0"/>
              <a:t> from the atmosphere. Removing all the carbon dioxide  would increase the radiation to space substantially, by about 30 watts per square meter, the area between the green and black curve on the top panel.</a:t>
            </a:r>
          </a:p>
          <a:p>
            <a:endParaRPr lang="en-US" sz="900" dirty="0"/>
          </a:p>
          <a:p>
            <a:r>
              <a:rPr lang="en-US" sz="900" dirty="0"/>
              <a:t>Finally, there is  a red curve which is the radiation emitted to space if you double the CO</a:t>
            </a:r>
            <a:r>
              <a:rPr lang="en-US" sz="900" baseline="-25000" dirty="0"/>
              <a:t>2</a:t>
            </a:r>
            <a:r>
              <a:rPr lang="en-US" sz="900" dirty="0"/>
              <a:t> concentration.  For most frequencies, the red and black curves are identical.  But in the middle of the absorption bands you can see that the red and black curves differ slightly. The difference is hardly noticeable and amounts to a decrease of radiation to space of about 3.0 watts per square meter or 1% for doubling CO</a:t>
            </a:r>
            <a:r>
              <a:rPr lang="en-US" sz="900" baseline="-25000" dirty="0"/>
              <a:t>2 </a:t>
            </a:r>
            <a:r>
              <a:rPr lang="en-US" sz="900" dirty="0"/>
              <a:t>concentrations from 400 ppm to 800 ppm. Any doubling of CO</a:t>
            </a:r>
            <a:r>
              <a:rPr lang="en-US" sz="900" baseline="-25000" dirty="0"/>
              <a:t>2, </a:t>
            </a:r>
            <a:r>
              <a:rPr lang="en-US" sz="900" dirty="0"/>
              <a:t> a 100% increase, reduces radiation to space by the same 3.0 watts per square meter.</a:t>
            </a:r>
          </a:p>
          <a:p>
            <a:r>
              <a:rPr lang="en-US" sz="1400" dirty="0"/>
              <a:t> </a:t>
            </a:r>
          </a:p>
        </p:txBody>
      </p:sp>
    </p:spTree>
    <p:extLst>
      <p:ext uri="{BB962C8B-B14F-4D97-AF65-F5344CB8AC3E}">
        <p14:creationId xmlns:p14="http://schemas.microsoft.com/office/powerpoint/2010/main" val="315692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0"/>
            <a:ext cx="5560060" cy="4235589"/>
          </a:xfrm>
        </p:spPr>
        <p:txBody>
          <a:bodyPr/>
          <a:lstStyle/>
          <a:p>
            <a:pPr lvl="0"/>
            <a:r>
              <a:rPr lang="en-US" sz="1300" dirty="0"/>
              <a:t>Having reviewed some of the physical facts about how clouds affect radiation transfer, and how well solutions of the Schwarzschild equation describe cloud-free conditions, we turn to the modeling of radiation transfer in cloudy skies. </a:t>
            </a:r>
            <a:r>
              <a:rPr lang="en-US" sz="1300" dirty="0">
                <a:solidFill>
                  <a:prstClr val="black"/>
                </a:solidFill>
              </a:rPr>
              <a:t>I hope those in the audience who are uncomfortable with equations will forgive me for taking a little time to talk about mathematical details of modelling. A few colleagues here today may be interested.</a:t>
            </a:r>
          </a:p>
          <a:p>
            <a:endParaRPr lang="en-US" sz="1300" dirty="0"/>
          </a:p>
          <a:p>
            <a:r>
              <a:rPr lang="en-US" sz="1300" dirty="0"/>
              <a:t>With or without clouds atmospheric radiation transfer is described to high accuracy with the formidable equation of transfer shown on  this viewgraph.  This is an </a:t>
            </a:r>
            <a:r>
              <a:rPr lang="en-US" sz="1300" dirty="0" err="1"/>
              <a:t>integro</a:t>
            </a:r>
            <a:r>
              <a:rPr lang="en-US" sz="1300" dirty="0"/>
              <a:t> differential equation that allows one to accurately calculate how the radiation intensity varies with location inside or outside of a cloud and also how it varies with direction of the radiation.</a:t>
            </a:r>
          </a:p>
          <a:p>
            <a:endParaRPr lang="en-US" sz="1300" dirty="0"/>
          </a:p>
          <a:p>
            <a:r>
              <a:rPr lang="en-US" sz="1300" dirty="0"/>
              <a:t>For thermal radiation, that is,  for </a:t>
            </a:r>
            <a:r>
              <a:rPr lang="en-US" sz="1300" dirty="0" err="1"/>
              <a:t>earthglow</a:t>
            </a:r>
            <a:r>
              <a:rPr lang="en-US" sz="1300" dirty="0"/>
              <a:t>,  and for no clouds, the single scattering albedo, denoted by the symbol </a:t>
            </a:r>
            <a:r>
              <a:rPr lang="en-US" sz="1300" dirty="0">
                <a:latin typeface="Symbol" panose="05050102010706020507" pitchFamily="18" charset="2"/>
              </a:rPr>
              <a:t>w</a:t>
            </a:r>
            <a:r>
              <a:rPr lang="en-US" sz="1300" dirty="0"/>
              <a:t>, is zero since molecules have negligibly small scattering cross sections.  Then the radiation transfer equation simplifies to the Schwarzschild equation for cloud free skies, which we mentioned in the previous viewgraph.</a:t>
            </a:r>
          </a:p>
          <a:p>
            <a:endParaRPr lang="en-US" sz="1300" dirty="0"/>
          </a:p>
          <a:p>
            <a:r>
              <a:rPr lang="en-US" sz="1300" dirty="0"/>
              <a:t>In the next viewgraph, I will say a little more about what the symbols in the full equation of transfer mean.</a:t>
            </a:r>
          </a:p>
        </p:txBody>
      </p:sp>
      <p:sp>
        <p:nvSpPr>
          <p:cNvPr id="4" name="Slide Number Placeholder 3"/>
          <p:cNvSpPr>
            <a:spLocks noGrp="1"/>
          </p:cNvSpPr>
          <p:nvPr>
            <p:ph type="sldNum" sz="quarter" idx="10"/>
          </p:nvPr>
        </p:nvSpPr>
        <p:spPr/>
        <p:txBody>
          <a:bodyPr/>
          <a:lstStyle/>
          <a:p>
            <a:fld id="{BCA4BB4A-6DB0-432E-A42A-09F4F6041AD1}" type="slidenum">
              <a:rPr lang="en-US" smtClean="0"/>
              <a:t>12</a:t>
            </a:fld>
            <a:endParaRPr lang="en-US"/>
          </a:p>
        </p:txBody>
      </p:sp>
    </p:spTree>
    <p:extLst>
      <p:ext uri="{BB962C8B-B14F-4D97-AF65-F5344CB8AC3E}">
        <p14:creationId xmlns:p14="http://schemas.microsoft.com/office/powerpoint/2010/main" val="4034997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4232414"/>
          </a:xfrm>
        </p:spPr>
        <p:txBody>
          <a:bodyPr/>
          <a:lstStyle/>
          <a:p>
            <a:r>
              <a:rPr lang="en-US" sz="1400" dirty="0"/>
              <a:t>The independent variables  for the equation of transfer are the location</a:t>
            </a:r>
            <a:r>
              <a:rPr lang="en-US" sz="1400" b="1" dirty="0"/>
              <a:t> r </a:t>
            </a:r>
            <a:r>
              <a:rPr lang="en-US" sz="1400" dirty="0"/>
              <a:t>and the directional unit vector</a:t>
            </a:r>
            <a:r>
              <a:rPr lang="en-US" sz="1400" b="1" dirty="0"/>
              <a:t> n</a:t>
            </a:r>
            <a:r>
              <a:rPr lang="en-US" sz="1400" dirty="0"/>
              <a:t>. </a:t>
            </a:r>
            <a:r>
              <a:rPr lang="en-US" sz="1400" b="1" dirty="0"/>
              <a:t> </a:t>
            </a:r>
            <a:r>
              <a:rPr lang="en-US" sz="1400" dirty="0"/>
              <a:t>The symbol I(</a:t>
            </a:r>
            <a:r>
              <a:rPr lang="en-US" sz="1400" b="1" dirty="0"/>
              <a:t>r</a:t>
            </a:r>
            <a:r>
              <a:rPr lang="en-US" sz="1400" dirty="0"/>
              <a:t>,</a:t>
            </a:r>
            <a:r>
              <a:rPr lang="en-US" sz="1400" b="1" dirty="0"/>
              <a:t> n</a:t>
            </a:r>
            <a:r>
              <a:rPr lang="en-US" sz="1400" dirty="0"/>
              <a:t>) denotes the unknown  intensity at the location r, along the direction of  the unit vector </a:t>
            </a:r>
            <a:r>
              <a:rPr lang="en-US" sz="1400" b="1" dirty="0"/>
              <a:t>n</a:t>
            </a:r>
            <a:r>
              <a:rPr lang="en-US" sz="1400" dirty="0"/>
              <a:t>.</a:t>
            </a:r>
          </a:p>
          <a:p>
            <a:endParaRPr lang="en-US" sz="1400" b="1" dirty="0"/>
          </a:p>
          <a:p>
            <a:r>
              <a:rPr lang="en-US" sz="1400" dirty="0"/>
              <a:t>The “known” parameters are the attenuation rate </a:t>
            </a:r>
            <a:r>
              <a:rPr lang="en-US" sz="1400" dirty="0">
                <a:latin typeface="Symbol" panose="05050102010706020507" pitchFamily="18" charset="2"/>
              </a:rPr>
              <a:t>a</a:t>
            </a:r>
            <a:r>
              <a:rPr lang="en-US" sz="1400" dirty="0"/>
              <a:t>, the single-scattering albedo </a:t>
            </a:r>
            <a:r>
              <a:rPr lang="en-US" sz="1400" dirty="0">
                <a:latin typeface="Symbol" panose="05050102010706020507" pitchFamily="18" charset="2"/>
              </a:rPr>
              <a:t>w</a:t>
            </a:r>
            <a:r>
              <a:rPr lang="en-US" sz="1400" dirty="0"/>
              <a:t>, the Planck intensity B and the scattering phase function p or differential scattering cross section for scattering radiation from the direction</a:t>
            </a:r>
            <a:r>
              <a:rPr lang="en-US" sz="1400" b="1" dirty="0"/>
              <a:t> n’ </a:t>
            </a:r>
            <a:r>
              <a:rPr lang="en-US" sz="1400" dirty="0"/>
              <a:t>to the direction</a:t>
            </a:r>
            <a:r>
              <a:rPr lang="en-US" sz="1400" b="1" dirty="0"/>
              <a:t> n</a:t>
            </a:r>
            <a:r>
              <a:rPr lang="en-US" sz="1400" dirty="0"/>
              <a:t>.</a:t>
            </a:r>
          </a:p>
          <a:p>
            <a:endParaRPr lang="en-US" sz="1400" b="1" dirty="0"/>
          </a:p>
          <a:p>
            <a:r>
              <a:rPr lang="en-US" sz="1400" dirty="0"/>
              <a:t>Despite the vast funds poured into climate research, the properties of clouds needed to solve the equation of transfer can only be described as “knowns” in quotation marks.  Single scattering albedos, </a:t>
            </a:r>
            <a:r>
              <a:rPr lang="en-US" sz="1400" dirty="0">
                <a:latin typeface="Symbol" panose="05050102010706020507" pitchFamily="18" charset="2"/>
              </a:rPr>
              <a:t>w, </a:t>
            </a:r>
            <a:r>
              <a:rPr lang="en-US" sz="1400" dirty="0"/>
              <a:t> phase functions, p,  attenuation coefficients </a:t>
            </a:r>
            <a:r>
              <a:rPr lang="en-US" sz="1400" dirty="0">
                <a:latin typeface="Symbol" panose="05050102010706020507" pitchFamily="18" charset="2"/>
              </a:rPr>
              <a:t>a</a:t>
            </a:r>
            <a:r>
              <a:rPr lang="en-US" sz="1400" dirty="0"/>
              <a:t>, and other properties of cloud particulates are not very well known from experimental observations.</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BCA4BB4A-6DB0-432E-A42A-09F4F6041AD1}" type="slidenum">
              <a:rPr lang="en-US" smtClean="0"/>
              <a:t>13</a:t>
            </a:fld>
            <a:endParaRPr lang="en-US"/>
          </a:p>
        </p:txBody>
      </p:sp>
    </p:spTree>
    <p:extLst>
      <p:ext uri="{BB962C8B-B14F-4D97-AF65-F5344CB8AC3E}">
        <p14:creationId xmlns:p14="http://schemas.microsoft.com/office/powerpoint/2010/main" val="1234990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Monte Carlo simulations can give qualitative insight into solutions of the equation of transfer for just about any complicated state of a cloudy  atmosphere.  For a more systematic, quantitative  understanding one can find analytic solutions for simplified limiting situations, which preserve most of the important physics of the problem. Today I will sketch one such method that William van Wijngaarden and I have developed, and which we call  2n-Stream Radiative Transfer Theory. The basic assumptions of the theory are outlined on this viewgraph.</a:t>
            </a:r>
          </a:p>
        </p:txBody>
      </p:sp>
      <p:sp>
        <p:nvSpPr>
          <p:cNvPr id="4" name="Slide Number Placeholder 3"/>
          <p:cNvSpPr>
            <a:spLocks noGrp="1"/>
          </p:cNvSpPr>
          <p:nvPr>
            <p:ph type="sldNum" sz="quarter" idx="10"/>
          </p:nvPr>
        </p:nvSpPr>
        <p:spPr/>
        <p:txBody>
          <a:bodyPr/>
          <a:lstStyle/>
          <a:p>
            <a:fld id="{BCA4BB4A-6DB0-432E-A42A-09F4F6041AD1}" type="slidenum">
              <a:rPr lang="en-US" smtClean="0"/>
              <a:t>14</a:t>
            </a:fld>
            <a:endParaRPr lang="en-US"/>
          </a:p>
        </p:txBody>
      </p:sp>
    </p:spTree>
    <p:extLst>
      <p:ext uri="{BB962C8B-B14F-4D97-AF65-F5344CB8AC3E}">
        <p14:creationId xmlns:p14="http://schemas.microsoft.com/office/powerpoint/2010/main" val="2411432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When solving the equation of transfer, it is convenient to make a distinction between radiation that is generated by thermal emission of molecules and particulates inside the cloud, which we denote by “dot I,”  and radiation in the cloud that has come from external sources like sunlight, or thermal emission of Earth’s surface, which we denote by “double-dot I.”</a:t>
            </a:r>
          </a:p>
          <a:p>
            <a:endParaRPr lang="en-US" sz="1400" dirty="0"/>
          </a:p>
          <a:p>
            <a:r>
              <a:rPr lang="en-US" sz="1400" dirty="0"/>
              <a:t>Without fireworks, shown here, lightning or other unusual events, the atmosphere is too cold to thermally emit much of the near ultraviolet, visible or near infrared wavelengths that are characteristic  of sunlight. But as we saw in the geosynchronous satellite images of the Earth, longwave thermal infrared is abundantly emitted by clouds and greenhouse gases.</a:t>
            </a:r>
          </a:p>
          <a:p>
            <a:endParaRPr lang="en-US" sz="1400" dirty="0"/>
          </a:p>
          <a:p>
            <a:r>
              <a:rPr lang="en-US" sz="1400" dirty="0"/>
              <a:t>We  are all familiar with the white scattered sunlight from clouds, or blue-sky Rayleigh scattering from N</a:t>
            </a:r>
            <a:r>
              <a:rPr lang="en-US" sz="1400" baseline="-25000" dirty="0"/>
              <a:t>2</a:t>
            </a:r>
            <a:r>
              <a:rPr lang="en-US" sz="1400" dirty="0"/>
              <a:t> and O</a:t>
            </a:r>
            <a:r>
              <a:rPr lang="en-US" sz="1400" baseline="-25000" dirty="0"/>
              <a:t>2</a:t>
            </a:r>
            <a:r>
              <a:rPr lang="en-US" sz="1400" dirty="0"/>
              <a:t> molecules.</a:t>
            </a:r>
          </a:p>
        </p:txBody>
      </p:sp>
      <p:sp>
        <p:nvSpPr>
          <p:cNvPr id="4" name="Slide Number Placeholder 3"/>
          <p:cNvSpPr>
            <a:spLocks noGrp="1"/>
          </p:cNvSpPr>
          <p:nvPr>
            <p:ph type="sldNum" sz="quarter" idx="5"/>
          </p:nvPr>
        </p:nvSpPr>
        <p:spPr/>
        <p:txBody>
          <a:bodyPr/>
          <a:lstStyle/>
          <a:p>
            <a:fld id="{BCA4BB4A-6DB0-432E-A42A-09F4F6041AD1}" type="slidenum">
              <a:rPr lang="en-US" smtClean="0"/>
              <a:t>15</a:t>
            </a:fld>
            <a:endParaRPr lang="en-US"/>
          </a:p>
        </p:txBody>
      </p:sp>
    </p:spTree>
    <p:extLst>
      <p:ext uri="{BB962C8B-B14F-4D97-AF65-F5344CB8AC3E}">
        <p14:creationId xmlns:p14="http://schemas.microsoft.com/office/powerpoint/2010/main" val="3119280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4327808"/>
          </a:xfrm>
        </p:spPr>
        <p:txBody>
          <a:bodyPr/>
          <a:lstStyle/>
          <a:p>
            <a:r>
              <a:rPr lang="en-US" sz="1400" dirty="0"/>
              <a:t>An ingenious trick for converting the integral, which represents scattering in the equation of transfer, to a 2n x 2n matrix product is due to the Italian physicist, Gian Carlo Wick. </a:t>
            </a:r>
            <a:r>
              <a:rPr lang="en-US" sz="1400" dirty="0">
                <a:solidFill>
                  <a:prstClr val="black"/>
                </a:solidFill>
              </a:rPr>
              <a:t>Wick is most noted for his important contributions to field theory. While Wick did postdoctoral research in Leipzig, he was befriended by Werner Heisenberg, and in the year 1932, he became Enrico Fermi’s assistant in Rome.</a:t>
            </a:r>
          </a:p>
          <a:p>
            <a:endParaRPr lang="en-US" sz="1400" dirty="0"/>
          </a:p>
          <a:p>
            <a:r>
              <a:rPr lang="en-US" sz="1400" dirty="0"/>
              <a:t>While studying the diffusion of thermal neutrons, which is very similar to the scattering of radiation in clouds, Wick noted that the scattering integral could be evaluated with a Gaussian quadrature involving 2n sample points. If the the scattering phase could be expanded on the first 2n Legendre polynomials the quadrature would give exactly the same answer as the integral.  We can think of Wick’s prescription for sampling spatial directions with discrete angles as analogous to the Shannon-</a:t>
            </a:r>
            <a:r>
              <a:rPr lang="en-US" sz="1400" dirty="0" err="1"/>
              <a:t>Nyquist</a:t>
            </a:r>
            <a:r>
              <a:rPr lang="en-US" sz="1400" dirty="0"/>
              <a:t> sampling of band-limited communication signals at discrete sampling times.  </a:t>
            </a:r>
          </a:p>
          <a:p>
            <a:endParaRPr lang="en-US" sz="1400" dirty="0"/>
          </a:p>
          <a:p>
            <a:r>
              <a:rPr lang="en-US" sz="1400" dirty="0"/>
              <a:t>Photos of Wick and Shannon are shown in the viewgraph.</a:t>
            </a:r>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BCA4BB4A-6DB0-432E-A42A-09F4F6041AD1}" type="slidenum">
              <a:rPr lang="en-US" smtClean="0"/>
              <a:t>16</a:t>
            </a:fld>
            <a:endParaRPr lang="en-US"/>
          </a:p>
        </p:txBody>
      </p:sp>
    </p:spTree>
    <p:extLst>
      <p:ext uri="{BB962C8B-B14F-4D97-AF65-F5344CB8AC3E}">
        <p14:creationId xmlns:p14="http://schemas.microsoft.com/office/powerpoint/2010/main" val="231530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For 2n-stream radiation transfer calculations, the axially symmetric phase function, </a:t>
            </a:r>
            <a:r>
              <a:rPr lang="en-US" sz="1400" dirty="0">
                <a:solidFill>
                  <a:prstClr val="black"/>
                </a:solidFill>
              </a:rPr>
              <a:t>p</a:t>
            </a:r>
            <a:r>
              <a:rPr lang="en-US" sz="1400" dirty="0">
                <a:solidFill>
                  <a:prstClr val="black"/>
                </a:solidFill>
                <a:latin typeface="Symbol" panose="05050102010706020507" pitchFamily="18" charset="2"/>
              </a:rPr>
              <a:t>(m,</a:t>
            </a:r>
            <a:r>
              <a:rPr lang="en-US" sz="1400" dirty="0">
                <a:solidFill>
                  <a:prstClr val="black"/>
                </a:solidFill>
              </a:rPr>
              <a:t> </a:t>
            </a:r>
            <a:r>
              <a:rPr lang="en-US" sz="1400" dirty="0">
                <a:solidFill>
                  <a:prstClr val="black"/>
                </a:solidFill>
                <a:latin typeface="Symbol" panose="05050102010706020507" pitchFamily="18" charset="2"/>
              </a:rPr>
              <a:t>m</a:t>
            </a:r>
            <a:r>
              <a:rPr lang="en-US" sz="1400" dirty="0">
                <a:solidFill>
                  <a:prstClr val="black"/>
                </a:solidFill>
              </a:rPr>
              <a:t>‘),  is replace by a 2n x 2n matrix of sample values</a:t>
            </a:r>
            <a:endParaRPr lang="en-US" sz="1400" dirty="0"/>
          </a:p>
          <a:p>
            <a:r>
              <a:rPr lang="en-US" sz="1400" dirty="0"/>
              <a:t> p</a:t>
            </a:r>
            <a:r>
              <a:rPr lang="en-US" sz="1400" dirty="0">
                <a:latin typeface="Symbol" panose="05050102010706020507" pitchFamily="18" charset="2"/>
              </a:rPr>
              <a:t>(m</a:t>
            </a:r>
            <a:r>
              <a:rPr lang="en-US" sz="1400" baseline="-25000" dirty="0"/>
              <a:t>i</a:t>
            </a:r>
            <a:r>
              <a:rPr lang="en-US" sz="1400" dirty="0"/>
              <a:t> </a:t>
            </a:r>
            <a:r>
              <a:rPr lang="en-US" sz="1400" dirty="0">
                <a:latin typeface="Symbol" panose="05050102010706020507" pitchFamily="18" charset="2"/>
              </a:rPr>
              <a:t>m</a:t>
            </a:r>
            <a:r>
              <a:rPr lang="en-US" sz="1400" baseline="-25000" dirty="0"/>
              <a:t>i’</a:t>
            </a:r>
            <a:r>
              <a:rPr lang="en-US" sz="1400" dirty="0"/>
              <a:t>), evaluated at the Gauss-Legendre direction cosines,  </a:t>
            </a:r>
            <a:r>
              <a:rPr lang="en-US" sz="1400" dirty="0">
                <a:solidFill>
                  <a:prstClr val="black"/>
                </a:solidFill>
                <a:latin typeface="Symbol" panose="05050102010706020507" pitchFamily="18" charset="2"/>
              </a:rPr>
              <a:t> m</a:t>
            </a:r>
            <a:r>
              <a:rPr lang="en-US" sz="1400" baseline="-25000" dirty="0">
                <a:solidFill>
                  <a:prstClr val="black"/>
                </a:solidFill>
              </a:rPr>
              <a:t>i   </a:t>
            </a:r>
            <a:r>
              <a:rPr lang="en-US" sz="1400" dirty="0">
                <a:solidFill>
                  <a:prstClr val="black"/>
                </a:solidFill>
              </a:rPr>
              <a:t>and </a:t>
            </a:r>
            <a:r>
              <a:rPr lang="en-US" sz="1400" dirty="0">
                <a:solidFill>
                  <a:prstClr val="black"/>
                </a:solidFill>
                <a:latin typeface="Symbol" panose="05050102010706020507" pitchFamily="18" charset="2"/>
              </a:rPr>
              <a:t>m</a:t>
            </a:r>
            <a:r>
              <a:rPr lang="en-US" sz="1400" baseline="-25000" dirty="0">
                <a:solidFill>
                  <a:prstClr val="black"/>
                </a:solidFill>
              </a:rPr>
              <a:t>i’</a:t>
            </a:r>
            <a:r>
              <a:rPr lang="en-US" sz="1400" dirty="0"/>
              <a:t>. Some examples are  shown in this viewgraph.  For simplicity, we assume only 2n = 10 streams of axially symmetric radiation.  Scattering for three different input directions are shown, highly vertical on the left, highly horizontal on the right and intermediate in between. </a:t>
            </a:r>
          </a:p>
          <a:p>
            <a:endParaRPr lang="en-US" sz="1400" dirty="0"/>
          </a:p>
          <a:p>
            <a:r>
              <a:rPr lang="en-US" sz="1400" dirty="0"/>
              <a:t>This example is the maximum forward-scattering phase function, that is nonnegative for any input or output direction cosines, and that can be constructed from the first six Legendre polynomials, P</a:t>
            </a:r>
            <a:r>
              <a:rPr lang="en-US" sz="1400" baseline="-25000" dirty="0"/>
              <a:t>0</a:t>
            </a:r>
            <a:r>
              <a:rPr lang="en-US" sz="1400" dirty="0"/>
              <a:t>, P</a:t>
            </a:r>
            <a:r>
              <a:rPr lang="en-US" sz="1400" baseline="-25000" dirty="0"/>
              <a:t>1</a:t>
            </a:r>
            <a:r>
              <a:rPr lang="en-US" sz="1400" dirty="0"/>
              <a:t>, …, </a:t>
            </a:r>
            <a:r>
              <a:rPr lang="en-US" sz="1400" dirty="0">
                <a:solidFill>
                  <a:prstClr val="black"/>
                </a:solidFill>
              </a:rPr>
              <a:t>P</a:t>
            </a:r>
            <a:r>
              <a:rPr lang="en-US" sz="1400" baseline="-25000" dirty="0">
                <a:solidFill>
                  <a:prstClr val="black"/>
                </a:solidFill>
              </a:rPr>
              <a:t>5</a:t>
            </a:r>
            <a:r>
              <a:rPr lang="en-US" sz="1400" dirty="0">
                <a:solidFill>
                  <a:prstClr val="black"/>
                </a:solidFill>
              </a:rPr>
              <a:t> .</a:t>
            </a:r>
          </a:p>
          <a:p>
            <a:endParaRPr lang="en-US" sz="1400" dirty="0">
              <a:solidFill>
                <a:prstClr val="black"/>
              </a:solidFill>
            </a:endParaRPr>
          </a:p>
          <a:p>
            <a:r>
              <a:rPr lang="en-US" sz="1400" dirty="0">
                <a:solidFill>
                  <a:prstClr val="black"/>
                </a:solidFill>
              </a:rPr>
              <a:t>Acceptable phase functions are rotationally symmetric, nonnegative and satisfy the sum rule shown on the viewgraph.</a:t>
            </a:r>
            <a:endParaRPr lang="en-US" sz="1400" dirty="0"/>
          </a:p>
        </p:txBody>
      </p:sp>
      <p:sp>
        <p:nvSpPr>
          <p:cNvPr id="4" name="Slide Number Placeholder 3"/>
          <p:cNvSpPr>
            <a:spLocks noGrp="1"/>
          </p:cNvSpPr>
          <p:nvPr>
            <p:ph type="sldNum" sz="quarter" idx="10"/>
          </p:nvPr>
        </p:nvSpPr>
        <p:spPr/>
        <p:txBody>
          <a:bodyPr/>
          <a:lstStyle/>
          <a:p>
            <a:fld id="{BCA4BB4A-6DB0-432E-A42A-09F4F6041AD1}" type="slidenum">
              <a:rPr lang="en-US" smtClean="0"/>
              <a:t>17</a:t>
            </a:fld>
            <a:endParaRPr lang="en-US"/>
          </a:p>
        </p:txBody>
      </p:sp>
    </p:spTree>
    <p:extLst>
      <p:ext uri="{BB962C8B-B14F-4D97-AF65-F5344CB8AC3E}">
        <p14:creationId xmlns:p14="http://schemas.microsoft.com/office/powerpoint/2010/main" val="207112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figure shows a calculation done with 2n scattering theory. In this example 2n = 10.  An isothermal cloud layer is located between the green lines at optical depths  0 and 8 above the bottom. Thermal emission by the cloud particulates is shown as blue rays. </a:t>
            </a:r>
          </a:p>
          <a:p>
            <a:endParaRPr lang="en-US" sz="1400" dirty="0"/>
          </a:p>
          <a:p>
            <a:r>
              <a:rPr lang="en-US" sz="1400" dirty="0"/>
              <a:t>The cloud is illuminated from below by upward  blackbody radiation for which the intensity is shown as red rays. The upward incoming  rays at the bottom of the cloud are of equal length, since emission from a blackbody has a </a:t>
            </a:r>
            <a:r>
              <a:rPr lang="en-US" sz="1400" dirty="0" err="1"/>
              <a:t>Lambertian</a:t>
            </a:r>
            <a:r>
              <a:rPr lang="en-US" sz="1400" dirty="0"/>
              <a:t> angular distribution.  The diffusely-reflected, downward red rays at the cloud bottom are “limb brightened.” The more nearly horizontal reflected rays are more intense than the more vertical rays. </a:t>
            </a:r>
          </a:p>
          <a:p>
            <a:endParaRPr lang="en-US" sz="1400" dirty="0"/>
          </a:p>
          <a:p>
            <a:r>
              <a:rPr lang="en-US" sz="1400" dirty="0"/>
              <a:t>As red radiation experiences multiple scattering in the cloud, much is absorbed and converted to heat.  Very little emerges from the top or bottom. Most of the emerging radiation is thermally emitted by cloud particulates and shown as blue rays. </a:t>
            </a:r>
          </a:p>
          <a:p>
            <a:endParaRPr lang="en-US" sz="1400" dirty="0"/>
          </a:p>
        </p:txBody>
      </p:sp>
      <p:sp>
        <p:nvSpPr>
          <p:cNvPr id="4" name="Slide Number Placeholder 3"/>
          <p:cNvSpPr>
            <a:spLocks noGrp="1"/>
          </p:cNvSpPr>
          <p:nvPr>
            <p:ph type="sldNum" sz="quarter" idx="10"/>
          </p:nvPr>
        </p:nvSpPr>
        <p:spPr/>
        <p:txBody>
          <a:bodyPr/>
          <a:lstStyle/>
          <a:p>
            <a:fld id="{BCA4BB4A-6DB0-432E-A42A-09F4F6041AD1}" type="slidenum">
              <a:rPr lang="en-US" smtClean="0"/>
              <a:t>18</a:t>
            </a:fld>
            <a:endParaRPr lang="en-US"/>
          </a:p>
        </p:txBody>
      </p:sp>
    </p:spTree>
    <p:extLst>
      <p:ext uri="{BB962C8B-B14F-4D97-AF65-F5344CB8AC3E}">
        <p14:creationId xmlns:p14="http://schemas.microsoft.com/office/powerpoint/2010/main" val="372884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850" y="4271963"/>
            <a:ext cx="5560060" cy="4840139"/>
          </a:xfrm>
        </p:spPr>
        <p:txBody>
          <a:bodyPr/>
          <a:lstStyle/>
          <a:p>
            <a:r>
              <a:rPr lang="en-US" sz="1300" dirty="0"/>
              <a:t>For studies of climate, the behavior of radiation inside a cloud is of little importance compared to  the properties of radiation escaping from the cloud top  to space or from the cloud bottom to irradiate Earth’s surface. </a:t>
            </a:r>
          </a:p>
          <a:p>
            <a:endParaRPr lang="en-US" sz="1300" dirty="0"/>
          </a:p>
          <a:p>
            <a:r>
              <a:rPr lang="en-US" sz="1300" dirty="0"/>
              <a:t>Not surprisingly, the external incoming intensity I</a:t>
            </a:r>
            <a:r>
              <a:rPr lang="en-US" sz="1300" baseline="30000" dirty="0"/>
              <a:t>{in} </a:t>
            </a:r>
            <a:r>
              <a:rPr lang="en-US" sz="1300" dirty="0"/>
              <a:t>, consisting of  n upward external streams incident on the bottom of the cloud and n downward external streams, incident on the top of the cloud generates an outgoing intensity I</a:t>
            </a:r>
            <a:r>
              <a:rPr lang="en-US" sz="1300" baseline="30000" dirty="0"/>
              <a:t>{out} </a:t>
            </a:r>
            <a:r>
              <a:rPr lang="en-US" sz="1300" dirty="0"/>
              <a:t>consisting of n upward scattered streams emerging from the top of the cloud, and n downward scattered streams emerging from the bottom of the cloud. The constant of proportionality between the weighted 2n incoming streams </a:t>
            </a:r>
            <a:r>
              <a:rPr lang="en-US" sz="1300" dirty="0">
                <a:solidFill>
                  <a:prstClr val="black"/>
                </a:solidFill>
              </a:rPr>
              <a:t> I</a:t>
            </a:r>
            <a:r>
              <a:rPr lang="en-US" sz="1300" baseline="30000" dirty="0">
                <a:solidFill>
                  <a:prstClr val="black"/>
                </a:solidFill>
              </a:rPr>
              <a:t>{in}  </a:t>
            </a:r>
            <a:r>
              <a:rPr lang="en-US" sz="1300" dirty="0"/>
              <a:t>and 2n outgoing streams </a:t>
            </a:r>
            <a:r>
              <a:rPr lang="en-US" sz="1300" dirty="0">
                <a:solidFill>
                  <a:prstClr val="black"/>
                </a:solidFill>
              </a:rPr>
              <a:t>I</a:t>
            </a:r>
            <a:r>
              <a:rPr lang="en-US" sz="1300" baseline="30000" dirty="0">
                <a:solidFill>
                  <a:prstClr val="black"/>
                </a:solidFill>
              </a:rPr>
              <a:t>{out}</a:t>
            </a:r>
            <a:r>
              <a:rPr lang="en-US" sz="1300" dirty="0"/>
              <a:t> is the 2n x 2n scattering matrix S. For real clouds, some fraction of the incoming radiation is always absorbed and heats the scattering particulates</a:t>
            </a:r>
          </a:p>
          <a:p>
            <a:r>
              <a:rPr lang="en-US" sz="1300" dirty="0"/>
              <a:t> </a:t>
            </a:r>
          </a:p>
          <a:p>
            <a:r>
              <a:rPr lang="en-US" sz="1300" dirty="0"/>
              <a:t>For thermal radiation intensity</a:t>
            </a:r>
            <a:r>
              <a:rPr lang="en-US" sz="1300" dirty="0">
                <a:solidFill>
                  <a:prstClr val="black"/>
                </a:solidFill>
              </a:rPr>
              <a:t> I</a:t>
            </a:r>
            <a:r>
              <a:rPr lang="en-US" sz="1300" baseline="30000" dirty="0">
                <a:solidFill>
                  <a:prstClr val="black"/>
                </a:solidFill>
              </a:rPr>
              <a:t>{out}</a:t>
            </a:r>
            <a:r>
              <a:rPr lang="en-US" sz="1300" dirty="0"/>
              <a:t>  emerging from an isothermal cloud, the n upward streams emerging from the top and the n downward streams emerging from the bottom are proportional 2n streams of the isotropic Planck intensity B in the cloud. The constant of proportionality is the emissivity matrix E.</a:t>
            </a:r>
          </a:p>
          <a:p>
            <a:endParaRPr lang="en-US" sz="1300" dirty="0"/>
          </a:p>
          <a:p>
            <a:r>
              <a:rPr lang="en-US" sz="1300" dirty="0"/>
              <a:t>In an interesting generalization of Kirchhoff’s law to 2n-stream scattering theory, the sum of the scattering matrix  S and the emissivity matrix E is the identity matrix 1, that is S+E=1.  The effects of the scattering matrix S and emissivity matrix E of the previous viewgraph are illustrated on this one.</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BCA4BB4A-6DB0-432E-A42A-09F4F6041AD1}" type="slidenum">
              <a:rPr lang="en-US" smtClean="0"/>
              <a:t>19</a:t>
            </a:fld>
            <a:endParaRPr lang="en-US"/>
          </a:p>
        </p:txBody>
      </p:sp>
    </p:spTree>
    <p:extLst>
      <p:ext uri="{BB962C8B-B14F-4D97-AF65-F5344CB8AC3E}">
        <p14:creationId xmlns:p14="http://schemas.microsoft.com/office/powerpoint/2010/main" val="245380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4573932"/>
          </a:xfrm>
        </p:spPr>
        <p:txBody>
          <a:bodyPr/>
          <a:lstStyle/>
          <a:p>
            <a:pPr marL="0" marR="0">
              <a:spcBef>
                <a:spcPts val="0"/>
              </a:spcBef>
              <a:spcAft>
                <a:spcPts val="0"/>
              </a:spcAft>
            </a:pP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Some of the earliest quantitative work on radiative transfer and clouds was done by the Scottish physicist, John Leslie. He was the first to make quantitative measurements of downwelling radiation from the daytime and nighttime sky, that is, of the </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sky temperature.</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To do this he used a sensitive differential thermometer, which he called an </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aethrioscope</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and which is shown here. It consisted of two spherical glass bulbs, connected by a capillary tube containing a short column of alcohol (liquor) in the midsection. The lower bulb was shielded from radiation and was held at room temperature. The upper bulb was at the focus of a parabolic reflector, a polished metal cup, which let downward radiation focus on the bulb and heat it. Vice versa, thermal radiation emitted from the bulb was projected into the sky above. The cup played much the same role as the dish antenna of a modern radar. The colder the apparent sky temperature, the higher the column of liquor would be forced upward toward the absorbing-emitting bulb.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Working with the </a:t>
            </a:r>
            <a:r>
              <a:rPr lang="en-US" sz="14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aethrioscope</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around the year 1800 Leslie noticed the substantial increases and decreases of downwelling radiation as clouds passed over head, and as described by his words on the viewgraph.</a:t>
            </a:r>
            <a:endParaRPr lang="en-US" sz="1400" dirty="0">
              <a:effectLst/>
              <a:latin typeface="Times New Roman" panose="02020603050405020304" pitchFamily="18" charset="0"/>
              <a:ea typeface="Times New Roman" panose="02020603050405020304" pitchFamily="18" charset="0"/>
            </a:endParaRPr>
          </a:p>
          <a:p>
            <a:endParaRPr lang="en-US" sz="1400" dirty="0"/>
          </a:p>
        </p:txBody>
      </p:sp>
      <p:sp>
        <p:nvSpPr>
          <p:cNvPr id="4" name="Slide Number Placeholder 3"/>
          <p:cNvSpPr>
            <a:spLocks noGrp="1"/>
          </p:cNvSpPr>
          <p:nvPr>
            <p:ph type="sldNum" sz="quarter" idx="10"/>
          </p:nvPr>
        </p:nvSpPr>
        <p:spPr/>
        <p:txBody>
          <a:bodyPr/>
          <a:lstStyle/>
          <a:p>
            <a:fld id="{BCA4BB4A-6DB0-432E-A42A-09F4F6041AD1}" type="slidenum">
              <a:rPr lang="en-US" smtClean="0"/>
              <a:t>2</a:t>
            </a:fld>
            <a:endParaRPr lang="en-US"/>
          </a:p>
        </p:txBody>
      </p:sp>
    </p:spTree>
    <p:extLst>
      <p:ext uri="{BB962C8B-B14F-4D97-AF65-F5344CB8AC3E}">
        <p14:creationId xmlns:p14="http://schemas.microsoft.com/office/powerpoint/2010/main" val="846950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the limited time I had available I have tried give the flavor of the role of clouds in Earth’s climate, and I have outlined a powerful theoretical tool for quantitative studies of radiation in clouds, 2n-Stream Radiation Transfer Theory.</a:t>
            </a:r>
          </a:p>
        </p:txBody>
      </p:sp>
      <p:sp>
        <p:nvSpPr>
          <p:cNvPr id="4" name="Slide Number Placeholder 3"/>
          <p:cNvSpPr>
            <a:spLocks noGrp="1"/>
          </p:cNvSpPr>
          <p:nvPr>
            <p:ph type="sldNum" sz="quarter" idx="10"/>
          </p:nvPr>
        </p:nvSpPr>
        <p:spPr/>
        <p:txBody>
          <a:bodyPr/>
          <a:lstStyle/>
          <a:p>
            <a:fld id="{BCA4BB4A-6DB0-432E-A42A-09F4F6041AD1}" type="slidenum">
              <a:rPr lang="en-US" smtClean="0"/>
              <a:t>20</a:t>
            </a:fld>
            <a:endParaRPr lang="en-US"/>
          </a:p>
        </p:txBody>
      </p:sp>
    </p:spTree>
    <p:extLst>
      <p:ext uri="{BB962C8B-B14F-4D97-AF65-F5344CB8AC3E}">
        <p14:creationId xmlns:p14="http://schemas.microsoft.com/office/powerpoint/2010/main" val="279228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0"/>
            <a:ext cx="5560060" cy="4441965"/>
          </a:xfrm>
        </p:spPr>
        <p:txBody>
          <a:bodyPr/>
          <a:lstStyle/>
          <a:p>
            <a:pPr marL="0" marR="0">
              <a:spcBef>
                <a:spcPts val="0"/>
              </a:spcBef>
              <a:spcAft>
                <a:spcPts val="0"/>
              </a:spcAft>
            </a:pP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Even in the year 1800, Leslie was well aware that there were two kinds of radiation in the atmosphere, sunlight  which you could see, and thermal radiation generated in the atmosphere, which I will call </a:t>
            </a:r>
            <a:r>
              <a:rPr lang="en-US" sz="14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earthglow</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which  you could not see but could feel as radiant heat if it were strong enough. This viewgraph shows the spectral probability density for sunlight as the blue curve, P</a:t>
            </a:r>
            <a:r>
              <a:rPr lang="en-US" sz="1400" kern="1200" baseline="-250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and for </a:t>
            </a:r>
            <a:r>
              <a:rPr lang="en-US" sz="14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earthglow</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as the red curve P</a:t>
            </a:r>
            <a:r>
              <a:rPr lang="en-US" sz="1400" kern="1200" baseline="-250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 </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increment </a:t>
            </a:r>
            <a:r>
              <a:rPr lang="en-US" sz="14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dW</a:t>
            </a:r>
            <a:r>
              <a:rPr lang="en-US" sz="1400" kern="1200" baseline="-25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P</a:t>
            </a:r>
            <a:r>
              <a:rPr lang="en-US" sz="1400" kern="1200"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 log </a:t>
            </a:r>
            <a:r>
              <a:rPr lang="en-US" sz="1400" kern="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l</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is 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he infinitesimal probability to find the radiation energy of sunlight (i=s) or </a:t>
            </a:r>
            <a:r>
              <a:rPr lang="en-US" sz="14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earthglow</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 = e) with wavelengths corresponding to the interval between log </a:t>
            </a:r>
            <a:r>
              <a:rPr lang="en-US" sz="1400" kern="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l</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and log </a:t>
            </a:r>
            <a:r>
              <a:rPr lang="en-US" sz="1400" kern="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l</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+d log </a:t>
            </a:r>
            <a:r>
              <a:rPr lang="en-US" sz="1400" kern="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l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There is very little overlap between the two probability densities, which are equal at a wavelength of about </a:t>
            </a:r>
            <a:r>
              <a:rPr lang="en-US" sz="1400" kern="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l</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4.2 </a:t>
            </a:r>
            <a:r>
              <a:rPr lang="en-US" sz="1400" kern="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m</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 which can serve as convenient boundary between </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short wave</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radiation or sunlight, and </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long wave</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thermal radiation or  </a:t>
            </a:r>
            <a:r>
              <a:rPr lang="en-US" sz="14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earthglow</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emitted by Earth</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 surface and atmosphere.</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probability curves assume thermal radiation at a temperature of T</a:t>
            </a:r>
            <a:r>
              <a:rPr lang="en-US" sz="1400" kern="1200" baseline="-250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 </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5772 K for sunlight and </a:t>
            </a:r>
            <a:r>
              <a:rPr lang="en-US" sz="14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a:t>
            </a:r>
            <a:r>
              <a:rPr lang="en-US" sz="1400" kern="1200" baseline="-250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 288.7 K for </a:t>
            </a:r>
            <a:r>
              <a:rPr lang="en-US" sz="14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earthglow</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As indicated on the viewgraph, the two types of radiation can be measured with two types of instruments, a </a:t>
            </a:r>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pyranometer</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for sunlight and a </a:t>
            </a:r>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pyrgeometer</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for </a:t>
            </a:r>
            <a:r>
              <a:rPr lang="en-US" sz="14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earthglow</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endParaRPr lang="en-US" sz="1300" dirty="0"/>
          </a:p>
        </p:txBody>
      </p:sp>
      <p:sp>
        <p:nvSpPr>
          <p:cNvPr id="4" name="Slide Number Placeholder 3"/>
          <p:cNvSpPr>
            <a:spLocks noGrp="1"/>
          </p:cNvSpPr>
          <p:nvPr>
            <p:ph type="sldNum" sz="quarter" idx="10"/>
          </p:nvPr>
        </p:nvSpPr>
        <p:spPr/>
        <p:txBody>
          <a:bodyPr/>
          <a:lstStyle/>
          <a:p>
            <a:fld id="{BCA4BB4A-6DB0-432E-A42A-09F4F6041AD1}" type="slidenum">
              <a:rPr lang="en-US" smtClean="0"/>
              <a:t>3</a:t>
            </a:fld>
            <a:endParaRPr lang="en-US" dirty="0"/>
          </a:p>
        </p:txBody>
      </p:sp>
      <p:pic>
        <p:nvPicPr>
          <p:cNvPr id="5" name="Picture 4">
            <a:extLst>
              <a:ext uri="{FF2B5EF4-FFF2-40B4-BE49-F238E27FC236}">
                <a16:creationId xmlns:a16="http://schemas.microsoft.com/office/drawing/2014/main" id="{DA9EB0ED-7638-48F6-9014-9813F64C4AE8}"/>
              </a:ext>
            </a:extLst>
          </p:cNvPr>
          <p:cNvPicPr>
            <a:picLocks noChangeAspect="1"/>
          </p:cNvPicPr>
          <p:nvPr/>
        </p:nvPicPr>
        <p:blipFill>
          <a:blip r:embed="rId3"/>
          <a:stretch>
            <a:fillRect/>
          </a:stretch>
        </p:blipFill>
        <p:spPr>
          <a:xfrm>
            <a:off x="3313479" y="4429044"/>
            <a:ext cx="323116" cy="377985"/>
          </a:xfrm>
          <a:prstGeom prst="rect">
            <a:avLst/>
          </a:prstGeom>
        </p:spPr>
      </p:pic>
    </p:spTree>
    <p:extLst>
      <p:ext uri="{BB962C8B-B14F-4D97-AF65-F5344CB8AC3E}">
        <p14:creationId xmlns:p14="http://schemas.microsoft.com/office/powerpoint/2010/main" val="63597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Leslie</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  </a:t>
            </a:r>
            <a:r>
              <a:rPr lang="en-US" sz="14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aetherioscope</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was sensitive to both direct and scattered sunlight and also to thermal radiation  emitted by clouds and greenhouse gases. It detected radiation from a relatively narrow range of directions near the vertical.  One modern instrument that has evolved from the </a:t>
            </a:r>
            <a:r>
              <a:rPr lang="en-US" sz="14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aetherioscope</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is the </a:t>
            </a:r>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pyranometer,</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 example of which is sketched on this viewgraph.</a:t>
            </a:r>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Pyranometers are designed to measure solar radiation downwelling from all directions, both direct radiation from the Sun and solar radiation that has been diffusely scattered by clouds and by atmosphere gases. The pyranometer is insensitive to thermal infrared radiation, with wavelengths longer than about 4.2 micrometers.  Greenhouse gases have little direct effect on pyranometer measurements, since greenhouse gases are nearly transparent to solar radiation, and they mainly interact with thermal radiation that the pyranometer cannot see.</a:t>
            </a:r>
            <a:endParaRPr lang="en-US" sz="1400" dirty="0">
              <a:effectLst/>
              <a:latin typeface="Times New Roman" panose="02020603050405020304" pitchFamily="18" charset="0"/>
              <a:ea typeface="Times New Roman" panose="02020603050405020304" pitchFamily="18" charset="0"/>
            </a:endParaRPr>
          </a:p>
          <a:p>
            <a:endParaRPr lang="en-US" sz="1400" dirty="0"/>
          </a:p>
        </p:txBody>
      </p:sp>
      <p:sp>
        <p:nvSpPr>
          <p:cNvPr id="4" name="Slide Number Placeholder 3"/>
          <p:cNvSpPr>
            <a:spLocks noGrp="1"/>
          </p:cNvSpPr>
          <p:nvPr>
            <p:ph type="sldNum" sz="quarter" idx="5"/>
          </p:nvPr>
        </p:nvSpPr>
        <p:spPr/>
        <p:txBody>
          <a:bodyPr/>
          <a:lstStyle/>
          <a:p>
            <a:fld id="{BCA4BB4A-6DB0-432E-A42A-09F4F6041AD1}" type="slidenum">
              <a:rPr lang="en-US" smtClean="0"/>
              <a:t>4</a:t>
            </a:fld>
            <a:endParaRPr lang="en-US"/>
          </a:p>
        </p:txBody>
      </p:sp>
    </p:spTree>
    <p:extLst>
      <p:ext uri="{BB962C8B-B14F-4D97-AF65-F5344CB8AC3E}">
        <p14:creationId xmlns:p14="http://schemas.microsoft.com/office/powerpoint/2010/main" val="261302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88913"/>
            <a:ext cx="6954838" cy="3913187"/>
          </a:xfrm>
        </p:spPr>
      </p:sp>
      <p:sp>
        <p:nvSpPr>
          <p:cNvPr id="3" name="Notes Placeholder 2"/>
          <p:cNvSpPr>
            <a:spLocks noGrp="1"/>
          </p:cNvSpPr>
          <p:nvPr>
            <p:ph type="body" idx="1"/>
          </p:nvPr>
        </p:nvSpPr>
        <p:spPr>
          <a:xfrm>
            <a:off x="695008" y="4444860"/>
            <a:ext cx="5560060" cy="4403865"/>
          </a:xfrm>
        </p:spPr>
        <p:txBody>
          <a:bodyPr/>
          <a:lstStyle/>
          <a:p>
            <a:r>
              <a:rPr lang="en-US" sz="1400" dirty="0"/>
              <a:t>This viewgraph was generated by a </a:t>
            </a:r>
            <a:r>
              <a:rPr lang="en-US" sz="1400" dirty="0" err="1"/>
              <a:t>pyranometer</a:t>
            </a:r>
            <a:r>
              <a:rPr lang="en-US" sz="1400" dirty="0"/>
              <a:t> manufacturer. It shows that for measuring solar radiation, an instrument built with a sensitive photoelectric detector, CS320, works as well as one with a much less sensitive thermopile.  Some very elegant engineering was needed to properly calibrate the device and make it work.  </a:t>
            </a:r>
          </a:p>
          <a:p>
            <a:endParaRPr lang="en-US" sz="1400" dirty="0"/>
          </a:p>
          <a:p>
            <a:r>
              <a:rPr lang="en-US" sz="1400" dirty="0"/>
              <a:t>For our discussions, the main point  is to show that an ideal  pyranometer is insensitive to the long wave thermal radiation from greenhouse gases and clouds, radiation that continues to </a:t>
            </a:r>
            <a:r>
              <a:rPr lang="en-US" sz="1400" dirty="0" err="1"/>
              <a:t>downwell</a:t>
            </a:r>
            <a:r>
              <a:rPr lang="en-US" sz="1400" dirty="0"/>
              <a:t>, day and night. The pyranometer shows no signal at all during the night when there is no solar radiation. Moonlight and starlight is more than one hundred thousand times weaker than sunlight and can be neglected.  The viewgraph also shows the dramatic difference of downwelling solar radiation for a clear day on the left, and for a cloudy day on the right. During occasional cloud breaks when the sun can reach the ground directly, the downwelling solar radiation spikes upward. When clouds  return to shadow the sun, the downwelling radiation comes from diffuse sunlight that has had multiple scattering on cloud particulates  before reaching the pyranometer.  Much of the radiation is reflected back to space and does not heat the ground or the atmosphere.</a:t>
            </a:r>
          </a:p>
        </p:txBody>
      </p:sp>
      <p:sp>
        <p:nvSpPr>
          <p:cNvPr id="4" name="Slide Number Placeholder 3"/>
          <p:cNvSpPr>
            <a:spLocks noGrp="1"/>
          </p:cNvSpPr>
          <p:nvPr>
            <p:ph type="sldNum" sz="quarter" idx="5"/>
          </p:nvPr>
        </p:nvSpPr>
        <p:spPr/>
        <p:txBody>
          <a:bodyPr/>
          <a:lstStyle/>
          <a:p>
            <a:fld id="{BCA4BB4A-6DB0-432E-A42A-09F4F6041AD1}" type="slidenum">
              <a:rPr lang="en-US" smtClean="0"/>
              <a:t>5</a:t>
            </a:fld>
            <a:endParaRPr lang="en-US"/>
          </a:p>
        </p:txBody>
      </p:sp>
    </p:spTree>
    <p:extLst>
      <p:ext uri="{BB962C8B-B14F-4D97-AF65-F5344CB8AC3E}">
        <p14:creationId xmlns:p14="http://schemas.microsoft.com/office/powerpoint/2010/main" val="92123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But Mother Nature is subtle. Paradoxically, skies with lots of clouds can increase the solar flux on some ground patches while decreasing it on others. The highly reflecting water droplets of the cloud edges forward-scatter sunlight and add to the direct irradiance from the sun.</a:t>
            </a:r>
          </a:p>
          <a:p>
            <a:endParaRPr lang="en-US" sz="1400" dirty="0"/>
          </a:p>
          <a:p>
            <a:r>
              <a:rPr lang="en-US" sz="1400" dirty="0"/>
              <a:t>The solar flux on a partly cloudy day is shown as the jagged blue curve on the viewgraph. The same viewgraph shows the pyranometer output on a clear day. The drifting clouds can not only decrease the solar flux on the ground, compared to that on a clear day, but they can increase it by many tens of per cent.</a:t>
            </a:r>
          </a:p>
          <a:p>
            <a:endParaRPr lang="en-US" sz="1400" dirty="0"/>
          </a:p>
          <a:p>
            <a:r>
              <a:rPr lang="en-US" sz="1400" dirty="0"/>
              <a:t>On average, scattered clouds decrease solar flux on Earth’s surface, but for time intervals of a few minutes, they can increase the flux substantially, compared to a clear day.</a:t>
            </a:r>
          </a:p>
        </p:txBody>
      </p:sp>
      <p:sp>
        <p:nvSpPr>
          <p:cNvPr id="4" name="Slide Number Placeholder 3"/>
          <p:cNvSpPr>
            <a:spLocks noGrp="1"/>
          </p:cNvSpPr>
          <p:nvPr>
            <p:ph type="sldNum" sz="quarter" idx="10"/>
          </p:nvPr>
        </p:nvSpPr>
        <p:spPr/>
        <p:txBody>
          <a:bodyPr/>
          <a:lstStyle/>
          <a:p>
            <a:fld id="{BCA4BB4A-6DB0-432E-A42A-09F4F6041AD1}" type="slidenum">
              <a:rPr lang="en-US" smtClean="0"/>
              <a:t>6</a:t>
            </a:fld>
            <a:endParaRPr lang="en-US"/>
          </a:p>
        </p:txBody>
      </p:sp>
    </p:spTree>
    <p:extLst>
      <p:ext uri="{BB962C8B-B14F-4D97-AF65-F5344CB8AC3E}">
        <p14:creationId xmlns:p14="http://schemas.microsoft.com/office/powerpoint/2010/main" val="396355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 instrument that compliments the pyranometer is the pyrgeometer, which is designed to see only the downwelling flux from thermal emission by greenhouse gases and clouds in the atmosphere.  A silicon dome and thin-film spectral filters prevent all solar radiation from reaching the detector, which is “solar blind.”  But the dome and filters admit most radiation with wavelengths between 4.2 to 50 micrometers, which includes nearly all atmospheric thermal radiation or earthglow. </a:t>
            </a:r>
          </a:p>
          <a:p>
            <a:endParaRPr lang="en-US" sz="1400" dirty="0"/>
          </a:p>
          <a:p>
            <a:r>
              <a:rPr lang="en-US" sz="1400" dirty="0"/>
              <a:t>Upward thermal radiation emitted from the detector surface can pass back through the filters and dome into the cold sky. Since the sky is normally colder than the pyrgeometer, the upward-facing detector surface will  normally be colder  than the bottom.  A modern pyrgeometer is designed to do just what John Leslie’s </a:t>
            </a:r>
            <a:r>
              <a:rPr lang="en-US" sz="1400" dirty="0" err="1"/>
              <a:t>aethrioscope</a:t>
            </a:r>
            <a:r>
              <a:rPr lang="en-US" sz="1400" dirty="0"/>
              <a:t> did, to measure how cold the sky is.</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BCA4BB4A-6DB0-432E-A42A-09F4F6041AD1}" type="slidenum">
              <a:rPr lang="en-US" smtClean="0"/>
              <a:t>7</a:t>
            </a:fld>
            <a:endParaRPr lang="en-US"/>
          </a:p>
        </p:txBody>
      </p:sp>
    </p:spTree>
    <p:extLst>
      <p:ext uri="{BB962C8B-B14F-4D97-AF65-F5344CB8AC3E}">
        <p14:creationId xmlns:p14="http://schemas.microsoft.com/office/powerpoint/2010/main" val="99733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This viewgraph shows a two-week recording of downwelling thermal radiation measured with a pyrgeometer at Thule, Greenland in July. There is very little variation of downwelling radiation from day to night.  But there is a large difference between clear and cloudy weather, with close to 340 Wm</a:t>
            </a:r>
            <a:r>
              <a:rPr lang="en-US" sz="1400" baseline="30000" dirty="0"/>
              <a:t>-2</a:t>
            </a:r>
            <a:r>
              <a:rPr lang="en-US" sz="1400" dirty="0"/>
              <a:t> downwelling from cloud bottoms on overcast days and around 260 Wm</a:t>
            </a:r>
            <a:r>
              <a:rPr lang="en-US" sz="1400" baseline="30000" dirty="0"/>
              <a:t>-2 </a:t>
            </a:r>
            <a:r>
              <a:rPr lang="en-US" sz="1400" dirty="0"/>
              <a:t>in clear weather, where the downwelling comes from thermal emission of water vapor, H</a:t>
            </a:r>
            <a:r>
              <a:rPr lang="en-US" sz="1400" baseline="-25000" dirty="0"/>
              <a:t>2</a:t>
            </a:r>
            <a:r>
              <a:rPr lang="en-US" sz="1400" dirty="0"/>
              <a:t>O,  and CO</a:t>
            </a:r>
            <a:r>
              <a:rPr lang="en-US" sz="1400" baseline="-25000" dirty="0"/>
              <a:t>2</a:t>
            </a:r>
            <a:r>
              <a:rPr lang="en-US" sz="1400" dirty="0"/>
              <a:t>.   The cloud bottoms produce the same flux as a blackbody with a temperature of about 5 C. The clear sky produces the same flux as a blackbody with a temperature of about -13 C.</a:t>
            </a:r>
          </a:p>
          <a:p>
            <a:endParaRPr lang="en-US" sz="1400" dirty="0"/>
          </a:p>
          <a:p>
            <a:r>
              <a:rPr lang="en-US" sz="1400" dirty="0"/>
              <a:t>Note the suppressed zero on the vertical scale!  The </a:t>
            </a:r>
            <a:r>
              <a:rPr lang="en-US" sz="1400" dirty="0" err="1"/>
              <a:t>downwelling</a:t>
            </a:r>
            <a:r>
              <a:rPr lang="en-US" sz="1400" dirty="0"/>
              <a:t> from cloudy skies is only about 30% greater than that from clear skies.</a:t>
            </a:r>
            <a:endParaRPr lang="en-US" sz="1400" baseline="-25000" dirty="0"/>
          </a:p>
        </p:txBody>
      </p:sp>
      <p:sp>
        <p:nvSpPr>
          <p:cNvPr id="4" name="Slide Number Placeholder 3"/>
          <p:cNvSpPr>
            <a:spLocks noGrp="1"/>
          </p:cNvSpPr>
          <p:nvPr>
            <p:ph type="sldNum" sz="quarter" idx="10"/>
          </p:nvPr>
        </p:nvSpPr>
        <p:spPr/>
        <p:txBody>
          <a:bodyPr/>
          <a:lstStyle/>
          <a:p>
            <a:fld id="{BCA4BB4A-6DB0-432E-A42A-09F4F6041AD1}" type="slidenum">
              <a:rPr lang="en-US" smtClean="0"/>
              <a:t>8</a:t>
            </a:fld>
            <a:endParaRPr lang="en-US"/>
          </a:p>
        </p:txBody>
      </p:sp>
    </p:spTree>
    <p:extLst>
      <p:ext uri="{BB962C8B-B14F-4D97-AF65-F5344CB8AC3E}">
        <p14:creationId xmlns:p14="http://schemas.microsoft.com/office/powerpoint/2010/main" val="393692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339" y="4607014"/>
            <a:ext cx="5560060" cy="4282986"/>
          </a:xfrm>
        </p:spPr>
        <p:txBody>
          <a:bodyPr/>
          <a:lstStyle/>
          <a:p>
            <a:r>
              <a:rPr lang="en-US" sz="1400" dirty="0"/>
              <a:t>The previous viewgraphs show downwelling radiation onto Earth’s surface.  But upwelling radiation to space is qualitatively similar. Shown here are longwave infrared and visible images of the Earth, recorded at the same time by a geosynchronous satellite parked in  the equatorial plane above Ecuador.</a:t>
            </a:r>
          </a:p>
          <a:p>
            <a:endParaRPr lang="en-US" sz="1400" dirty="0"/>
          </a:p>
          <a:p>
            <a:r>
              <a:rPr lang="en-US" sz="1400" dirty="0"/>
              <a:t>The right side of the figure show blue   sunlight, at wavelength of 0.47 micrometers diffusely reflected  in the late afternoon when the time was 6:12 pm in Princeton,  NJ.  Night has already descended on Europe and the eastern Atlantic so the right side of the image appears black</a:t>
            </a:r>
          </a:p>
          <a:p>
            <a:endParaRPr lang="en-US" sz="1400" dirty="0"/>
          </a:p>
          <a:p>
            <a:r>
              <a:rPr lang="en-US" sz="1400" dirty="0"/>
              <a:t>The left side of the figure shows that Earth “glows in the dark,” at a wavelength of 10.3 micrometers, in the “infrared window,” where there is little absorption by greenhouse gases in cloud-free skies.  So much heat is stored up from the previous day that the nighttime side of the globe on the right is just as bright with longwave radiation as the daytime side on the left.  Like the pyrgeometer measurements of downward earthglow in the previous viewgraph, the earthglow seen from space has nearly the same intensity day or night.</a:t>
            </a:r>
          </a:p>
        </p:txBody>
      </p:sp>
      <p:sp>
        <p:nvSpPr>
          <p:cNvPr id="4" name="Slide Number Placeholder 3"/>
          <p:cNvSpPr>
            <a:spLocks noGrp="1"/>
          </p:cNvSpPr>
          <p:nvPr>
            <p:ph type="sldNum" sz="quarter" idx="10"/>
          </p:nvPr>
        </p:nvSpPr>
        <p:spPr/>
        <p:txBody>
          <a:bodyPr/>
          <a:lstStyle/>
          <a:p>
            <a:fld id="{BCA4BB4A-6DB0-432E-A42A-09F4F6041AD1}" type="slidenum">
              <a:rPr lang="en-US" smtClean="0"/>
              <a:t>9</a:t>
            </a:fld>
            <a:endParaRPr lang="en-US"/>
          </a:p>
        </p:txBody>
      </p:sp>
    </p:spTree>
    <p:extLst>
      <p:ext uri="{BB962C8B-B14F-4D97-AF65-F5344CB8AC3E}">
        <p14:creationId xmlns:p14="http://schemas.microsoft.com/office/powerpoint/2010/main" val="143389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3D98A6-E7B0-4AD7-B829-D9590E4875CC}"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50149D-FE9D-48FA-8E11-1B8193369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21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3D98A6-E7B0-4AD7-B829-D9590E4875CC}"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50149D-FE9D-48FA-8E11-1B8193369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43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3D98A6-E7B0-4AD7-B829-D9590E4875CC}"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50149D-FE9D-48FA-8E11-1B8193369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98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4A7A-054F-4212-8D1B-C74C8FBED9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6475F7-8E49-4B9B-933B-A9BE83C0BF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487143-C0B2-41E0-9995-D41115D416BC}"/>
              </a:ext>
            </a:extLst>
          </p:cNvPr>
          <p:cNvSpPr>
            <a:spLocks noGrp="1"/>
          </p:cNvSpPr>
          <p:nvPr>
            <p:ph type="dt" sz="half" idx="10"/>
          </p:nvPr>
        </p:nvSpPr>
        <p:spPr/>
        <p:txBody>
          <a:bodyPr/>
          <a:lstStyle/>
          <a:p>
            <a:fld id="{05A2AF89-E1D6-400A-96A2-76BA482EA3FB}" type="datetimeFigureOut">
              <a:rPr lang="en-US" smtClean="0"/>
              <a:t>8/8/2024</a:t>
            </a:fld>
            <a:endParaRPr lang="en-US"/>
          </a:p>
        </p:txBody>
      </p:sp>
      <p:sp>
        <p:nvSpPr>
          <p:cNvPr id="5" name="Footer Placeholder 4">
            <a:extLst>
              <a:ext uri="{FF2B5EF4-FFF2-40B4-BE49-F238E27FC236}">
                <a16:creationId xmlns:a16="http://schemas.microsoft.com/office/drawing/2014/main" id="{3034E8C1-BA70-467D-80DB-9BAA3343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D8B32-1598-4CB0-9C81-59E39D27ADF6}"/>
              </a:ext>
            </a:extLst>
          </p:cNvPr>
          <p:cNvSpPr>
            <a:spLocks noGrp="1"/>
          </p:cNvSpPr>
          <p:nvPr>
            <p:ph type="sldNum" sz="quarter" idx="12"/>
          </p:nvPr>
        </p:nvSpPr>
        <p:spPr/>
        <p:txBody>
          <a:bodyPr/>
          <a:lstStyle/>
          <a:p>
            <a:fld id="{495F4588-8996-4B28-8D8E-62ADCA386635}" type="slidenum">
              <a:rPr lang="en-US" smtClean="0"/>
              <a:t>‹#›</a:t>
            </a:fld>
            <a:endParaRPr lang="en-US"/>
          </a:p>
        </p:txBody>
      </p:sp>
    </p:spTree>
    <p:extLst>
      <p:ext uri="{BB962C8B-B14F-4D97-AF65-F5344CB8AC3E}">
        <p14:creationId xmlns:p14="http://schemas.microsoft.com/office/powerpoint/2010/main" val="4170450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909E-8DF9-42B5-B12A-4E5FD1035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3566D-E5FF-4A6C-B21A-A82B550753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B199D-0D48-4BF0-8803-EE1E99A8E99A}"/>
              </a:ext>
            </a:extLst>
          </p:cNvPr>
          <p:cNvSpPr>
            <a:spLocks noGrp="1"/>
          </p:cNvSpPr>
          <p:nvPr>
            <p:ph type="dt" sz="half" idx="10"/>
          </p:nvPr>
        </p:nvSpPr>
        <p:spPr/>
        <p:txBody>
          <a:bodyPr/>
          <a:lstStyle/>
          <a:p>
            <a:fld id="{05A2AF89-E1D6-400A-96A2-76BA482EA3FB}" type="datetimeFigureOut">
              <a:rPr lang="en-US" smtClean="0"/>
              <a:t>8/8/2024</a:t>
            </a:fld>
            <a:endParaRPr lang="en-US"/>
          </a:p>
        </p:txBody>
      </p:sp>
      <p:sp>
        <p:nvSpPr>
          <p:cNvPr id="5" name="Footer Placeholder 4">
            <a:extLst>
              <a:ext uri="{FF2B5EF4-FFF2-40B4-BE49-F238E27FC236}">
                <a16:creationId xmlns:a16="http://schemas.microsoft.com/office/drawing/2014/main" id="{A4247D7C-1FD1-4B35-991E-8262B4BA0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935C2-1DA1-4D03-BD94-76173DD4259D}"/>
              </a:ext>
            </a:extLst>
          </p:cNvPr>
          <p:cNvSpPr>
            <a:spLocks noGrp="1"/>
          </p:cNvSpPr>
          <p:nvPr>
            <p:ph type="sldNum" sz="quarter" idx="12"/>
          </p:nvPr>
        </p:nvSpPr>
        <p:spPr/>
        <p:txBody>
          <a:bodyPr/>
          <a:lstStyle/>
          <a:p>
            <a:fld id="{495F4588-8996-4B28-8D8E-62ADCA386635}" type="slidenum">
              <a:rPr lang="en-US" smtClean="0"/>
              <a:t>‹#›</a:t>
            </a:fld>
            <a:endParaRPr lang="en-US"/>
          </a:p>
        </p:txBody>
      </p:sp>
    </p:spTree>
    <p:extLst>
      <p:ext uri="{BB962C8B-B14F-4D97-AF65-F5344CB8AC3E}">
        <p14:creationId xmlns:p14="http://schemas.microsoft.com/office/powerpoint/2010/main" val="217792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B1CB-7E75-42F6-B2BF-048E385E9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D278EA-3C7F-454D-9129-ED04B6A94A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889506-D1EF-42D7-B983-AC2EC5E507EF}"/>
              </a:ext>
            </a:extLst>
          </p:cNvPr>
          <p:cNvSpPr>
            <a:spLocks noGrp="1"/>
          </p:cNvSpPr>
          <p:nvPr>
            <p:ph type="dt" sz="half" idx="10"/>
          </p:nvPr>
        </p:nvSpPr>
        <p:spPr/>
        <p:txBody>
          <a:bodyPr/>
          <a:lstStyle/>
          <a:p>
            <a:fld id="{05A2AF89-E1D6-400A-96A2-76BA482EA3FB}" type="datetimeFigureOut">
              <a:rPr lang="en-US" smtClean="0"/>
              <a:t>8/8/2024</a:t>
            </a:fld>
            <a:endParaRPr lang="en-US"/>
          </a:p>
        </p:txBody>
      </p:sp>
      <p:sp>
        <p:nvSpPr>
          <p:cNvPr id="5" name="Footer Placeholder 4">
            <a:extLst>
              <a:ext uri="{FF2B5EF4-FFF2-40B4-BE49-F238E27FC236}">
                <a16:creationId xmlns:a16="http://schemas.microsoft.com/office/drawing/2014/main" id="{E61E8F0F-8F41-42DF-B03D-8FBE1B97F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556E4-22CC-4766-BCEC-FC916FFF1FEC}"/>
              </a:ext>
            </a:extLst>
          </p:cNvPr>
          <p:cNvSpPr>
            <a:spLocks noGrp="1"/>
          </p:cNvSpPr>
          <p:nvPr>
            <p:ph type="sldNum" sz="quarter" idx="12"/>
          </p:nvPr>
        </p:nvSpPr>
        <p:spPr/>
        <p:txBody>
          <a:bodyPr/>
          <a:lstStyle/>
          <a:p>
            <a:fld id="{495F4588-8996-4B28-8D8E-62ADCA386635}" type="slidenum">
              <a:rPr lang="en-US" smtClean="0"/>
              <a:t>‹#›</a:t>
            </a:fld>
            <a:endParaRPr lang="en-US"/>
          </a:p>
        </p:txBody>
      </p:sp>
    </p:spTree>
    <p:extLst>
      <p:ext uri="{BB962C8B-B14F-4D97-AF65-F5344CB8AC3E}">
        <p14:creationId xmlns:p14="http://schemas.microsoft.com/office/powerpoint/2010/main" val="602638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3107-F323-488C-8BDC-F6FC072BF7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0CA94-00DE-4C46-84EC-0D523A2768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AB19B9-1405-4C49-9C8C-B66BD75B0F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E12B6C-F849-4FBB-87BF-FB82F49FFE82}"/>
              </a:ext>
            </a:extLst>
          </p:cNvPr>
          <p:cNvSpPr>
            <a:spLocks noGrp="1"/>
          </p:cNvSpPr>
          <p:nvPr>
            <p:ph type="dt" sz="half" idx="10"/>
          </p:nvPr>
        </p:nvSpPr>
        <p:spPr/>
        <p:txBody>
          <a:bodyPr/>
          <a:lstStyle/>
          <a:p>
            <a:fld id="{05A2AF89-E1D6-400A-96A2-76BA482EA3FB}" type="datetimeFigureOut">
              <a:rPr lang="en-US" smtClean="0"/>
              <a:t>8/8/2024</a:t>
            </a:fld>
            <a:endParaRPr lang="en-US"/>
          </a:p>
        </p:txBody>
      </p:sp>
      <p:sp>
        <p:nvSpPr>
          <p:cNvPr id="6" name="Footer Placeholder 5">
            <a:extLst>
              <a:ext uri="{FF2B5EF4-FFF2-40B4-BE49-F238E27FC236}">
                <a16:creationId xmlns:a16="http://schemas.microsoft.com/office/drawing/2014/main" id="{011E3A82-E4E4-4F43-8D97-86909F567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6A10E-EC7F-4444-96B5-F0521F3F9449}"/>
              </a:ext>
            </a:extLst>
          </p:cNvPr>
          <p:cNvSpPr>
            <a:spLocks noGrp="1"/>
          </p:cNvSpPr>
          <p:nvPr>
            <p:ph type="sldNum" sz="quarter" idx="12"/>
          </p:nvPr>
        </p:nvSpPr>
        <p:spPr/>
        <p:txBody>
          <a:bodyPr/>
          <a:lstStyle/>
          <a:p>
            <a:fld id="{495F4588-8996-4B28-8D8E-62ADCA386635}" type="slidenum">
              <a:rPr lang="en-US" smtClean="0"/>
              <a:t>‹#›</a:t>
            </a:fld>
            <a:endParaRPr lang="en-US"/>
          </a:p>
        </p:txBody>
      </p:sp>
    </p:spTree>
    <p:extLst>
      <p:ext uri="{BB962C8B-B14F-4D97-AF65-F5344CB8AC3E}">
        <p14:creationId xmlns:p14="http://schemas.microsoft.com/office/powerpoint/2010/main" val="15527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7D01-E593-443B-B05B-18D0B8E6E2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6AE84F-A2E8-4549-9F70-0E951774D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2883AB-A621-4554-90F3-72E3A8AA78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55AC24-A08C-4F85-B742-A5936C8D68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B515B2-1F14-4990-A0BE-597DE99173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075D82-926D-45AF-8E49-C42E1FF560B0}"/>
              </a:ext>
            </a:extLst>
          </p:cNvPr>
          <p:cNvSpPr>
            <a:spLocks noGrp="1"/>
          </p:cNvSpPr>
          <p:nvPr>
            <p:ph type="dt" sz="half" idx="10"/>
          </p:nvPr>
        </p:nvSpPr>
        <p:spPr/>
        <p:txBody>
          <a:bodyPr/>
          <a:lstStyle/>
          <a:p>
            <a:fld id="{05A2AF89-E1D6-400A-96A2-76BA482EA3FB}" type="datetimeFigureOut">
              <a:rPr lang="en-US" smtClean="0"/>
              <a:t>8/8/2024</a:t>
            </a:fld>
            <a:endParaRPr lang="en-US"/>
          </a:p>
        </p:txBody>
      </p:sp>
      <p:sp>
        <p:nvSpPr>
          <p:cNvPr id="8" name="Footer Placeholder 7">
            <a:extLst>
              <a:ext uri="{FF2B5EF4-FFF2-40B4-BE49-F238E27FC236}">
                <a16:creationId xmlns:a16="http://schemas.microsoft.com/office/drawing/2014/main" id="{1F457205-CA5A-4B8B-9E23-4F79100801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31C5CC-E252-4513-BE5A-4DE71D4983E4}"/>
              </a:ext>
            </a:extLst>
          </p:cNvPr>
          <p:cNvSpPr>
            <a:spLocks noGrp="1"/>
          </p:cNvSpPr>
          <p:nvPr>
            <p:ph type="sldNum" sz="quarter" idx="12"/>
          </p:nvPr>
        </p:nvSpPr>
        <p:spPr/>
        <p:txBody>
          <a:bodyPr/>
          <a:lstStyle/>
          <a:p>
            <a:fld id="{495F4588-8996-4B28-8D8E-62ADCA386635}" type="slidenum">
              <a:rPr lang="en-US" smtClean="0"/>
              <a:t>‹#›</a:t>
            </a:fld>
            <a:endParaRPr lang="en-US"/>
          </a:p>
        </p:txBody>
      </p:sp>
    </p:spTree>
    <p:extLst>
      <p:ext uri="{BB962C8B-B14F-4D97-AF65-F5344CB8AC3E}">
        <p14:creationId xmlns:p14="http://schemas.microsoft.com/office/powerpoint/2010/main" val="1504675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30-6B16-4DBF-8251-74E6BBC276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15986C-4DDE-4D1E-A184-4415E8D172EC}"/>
              </a:ext>
            </a:extLst>
          </p:cNvPr>
          <p:cNvSpPr>
            <a:spLocks noGrp="1"/>
          </p:cNvSpPr>
          <p:nvPr>
            <p:ph type="dt" sz="half" idx="10"/>
          </p:nvPr>
        </p:nvSpPr>
        <p:spPr/>
        <p:txBody>
          <a:bodyPr/>
          <a:lstStyle/>
          <a:p>
            <a:fld id="{05A2AF89-E1D6-400A-96A2-76BA482EA3FB}" type="datetimeFigureOut">
              <a:rPr lang="en-US" smtClean="0"/>
              <a:t>8/8/2024</a:t>
            </a:fld>
            <a:endParaRPr lang="en-US"/>
          </a:p>
        </p:txBody>
      </p:sp>
      <p:sp>
        <p:nvSpPr>
          <p:cNvPr id="4" name="Footer Placeholder 3">
            <a:extLst>
              <a:ext uri="{FF2B5EF4-FFF2-40B4-BE49-F238E27FC236}">
                <a16:creationId xmlns:a16="http://schemas.microsoft.com/office/drawing/2014/main" id="{E6F3D2EF-6E34-4107-B2E2-CE0C744746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C2799C-3A0E-49C5-88AE-FDA42CAC739B}"/>
              </a:ext>
            </a:extLst>
          </p:cNvPr>
          <p:cNvSpPr>
            <a:spLocks noGrp="1"/>
          </p:cNvSpPr>
          <p:nvPr>
            <p:ph type="sldNum" sz="quarter" idx="12"/>
          </p:nvPr>
        </p:nvSpPr>
        <p:spPr/>
        <p:txBody>
          <a:bodyPr/>
          <a:lstStyle/>
          <a:p>
            <a:fld id="{495F4588-8996-4B28-8D8E-62ADCA386635}" type="slidenum">
              <a:rPr lang="en-US" smtClean="0"/>
              <a:t>‹#›</a:t>
            </a:fld>
            <a:endParaRPr lang="en-US"/>
          </a:p>
        </p:txBody>
      </p:sp>
    </p:spTree>
    <p:extLst>
      <p:ext uri="{BB962C8B-B14F-4D97-AF65-F5344CB8AC3E}">
        <p14:creationId xmlns:p14="http://schemas.microsoft.com/office/powerpoint/2010/main" val="1314719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88C690-9E17-4AEB-82F9-87D5F982F523}"/>
              </a:ext>
            </a:extLst>
          </p:cNvPr>
          <p:cNvSpPr>
            <a:spLocks noGrp="1"/>
          </p:cNvSpPr>
          <p:nvPr>
            <p:ph type="dt" sz="half" idx="10"/>
          </p:nvPr>
        </p:nvSpPr>
        <p:spPr/>
        <p:txBody>
          <a:bodyPr/>
          <a:lstStyle/>
          <a:p>
            <a:fld id="{05A2AF89-E1D6-400A-96A2-76BA482EA3FB}" type="datetimeFigureOut">
              <a:rPr lang="en-US" smtClean="0"/>
              <a:t>8/8/2024</a:t>
            </a:fld>
            <a:endParaRPr lang="en-US"/>
          </a:p>
        </p:txBody>
      </p:sp>
      <p:sp>
        <p:nvSpPr>
          <p:cNvPr id="3" name="Footer Placeholder 2">
            <a:extLst>
              <a:ext uri="{FF2B5EF4-FFF2-40B4-BE49-F238E27FC236}">
                <a16:creationId xmlns:a16="http://schemas.microsoft.com/office/drawing/2014/main" id="{C528BC26-DB82-45CB-99DE-B2936B3855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0BD26C-64FD-483D-AE9E-0C7B506F47AB}"/>
              </a:ext>
            </a:extLst>
          </p:cNvPr>
          <p:cNvSpPr>
            <a:spLocks noGrp="1"/>
          </p:cNvSpPr>
          <p:nvPr>
            <p:ph type="sldNum" sz="quarter" idx="12"/>
          </p:nvPr>
        </p:nvSpPr>
        <p:spPr/>
        <p:txBody>
          <a:bodyPr/>
          <a:lstStyle/>
          <a:p>
            <a:fld id="{495F4588-8996-4B28-8D8E-62ADCA386635}" type="slidenum">
              <a:rPr lang="en-US" smtClean="0"/>
              <a:t>‹#›</a:t>
            </a:fld>
            <a:endParaRPr lang="en-US"/>
          </a:p>
        </p:txBody>
      </p:sp>
    </p:spTree>
    <p:extLst>
      <p:ext uri="{BB962C8B-B14F-4D97-AF65-F5344CB8AC3E}">
        <p14:creationId xmlns:p14="http://schemas.microsoft.com/office/powerpoint/2010/main" val="3208042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8562-53B2-46B6-9113-07C425086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5364BD-E23C-47B5-BFCC-E7586C309C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B8C24-3E44-40BB-AA28-E4AA96F39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30500F-39FC-444C-9B4A-E4846F38C082}"/>
              </a:ext>
            </a:extLst>
          </p:cNvPr>
          <p:cNvSpPr>
            <a:spLocks noGrp="1"/>
          </p:cNvSpPr>
          <p:nvPr>
            <p:ph type="dt" sz="half" idx="10"/>
          </p:nvPr>
        </p:nvSpPr>
        <p:spPr/>
        <p:txBody>
          <a:bodyPr/>
          <a:lstStyle/>
          <a:p>
            <a:fld id="{05A2AF89-E1D6-400A-96A2-76BA482EA3FB}" type="datetimeFigureOut">
              <a:rPr lang="en-US" smtClean="0"/>
              <a:t>8/8/2024</a:t>
            </a:fld>
            <a:endParaRPr lang="en-US"/>
          </a:p>
        </p:txBody>
      </p:sp>
      <p:sp>
        <p:nvSpPr>
          <p:cNvPr id="6" name="Footer Placeholder 5">
            <a:extLst>
              <a:ext uri="{FF2B5EF4-FFF2-40B4-BE49-F238E27FC236}">
                <a16:creationId xmlns:a16="http://schemas.microsoft.com/office/drawing/2014/main" id="{31FBF6AA-78AA-40EF-A357-807706F466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6E0FD-50B1-41FF-ABF3-D1BFB6FC9392}"/>
              </a:ext>
            </a:extLst>
          </p:cNvPr>
          <p:cNvSpPr>
            <a:spLocks noGrp="1"/>
          </p:cNvSpPr>
          <p:nvPr>
            <p:ph type="sldNum" sz="quarter" idx="12"/>
          </p:nvPr>
        </p:nvSpPr>
        <p:spPr/>
        <p:txBody>
          <a:bodyPr/>
          <a:lstStyle/>
          <a:p>
            <a:fld id="{495F4588-8996-4B28-8D8E-62ADCA386635}" type="slidenum">
              <a:rPr lang="en-US" smtClean="0"/>
              <a:t>‹#›</a:t>
            </a:fld>
            <a:endParaRPr lang="en-US"/>
          </a:p>
        </p:txBody>
      </p:sp>
    </p:spTree>
    <p:extLst>
      <p:ext uri="{BB962C8B-B14F-4D97-AF65-F5344CB8AC3E}">
        <p14:creationId xmlns:p14="http://schemas.microsoft.com/office/powerpoint/2010/main" val="81556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3D98A6-E7B0-4AD7-B829-D9590E4875CC}"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50149D-FE9D-48FA-8E11-1B8193369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537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1FC4E-21D7-412F-9C0C-C4949CB694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AD6452-DABF-4BA5-B608-7C5941CA1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4E4F6D-531A-418E-BBD6-88E29198A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1CC558-63F5-4116-83B8-FC8468B76F36}"/>
              </a:ext>
            </a:extLst>
          </p:cNvPr>
          <p:cNvSpPr>
            <a:spLocks noGrp="1"/>
          </p:cNvSpPr>
          <p:nvPr>
            <p:ph type="dt" sz="half" idx="10"/>
          </p:nvPr>
        </p:nvSpPr>
        <p:spPr/>
        <p:txBody>
          <a:bodyPr/>
          <a:lstStyle/>
          <a:p>
            <a:fld id="{05A2AF89-E1D6-400A-96A2-76BA482EA3FB}" type="datetimeFigureOut">
              <a:rPr lang="en-US" smtClean="0"/>
              <a:t>8/8/2024</a:t>
            </a:fld>
            <a:endParaRPr lang="en-US"/>
          </a:p>
        </p:txBody>
      </p:sp>
      <p:sp>
        <p:nvSpPr>
          <p:cNvPr id="6" name="Footer Placeholder 5">
            <a:extLst>
              <a:ext uri="{FF2B5EF4-FFF2-40B4-BE49-F238E27FC236}">
                <a16:creationId xmlns:a16="http://schemas.microsoft.com/office/drawing/2014/main" id="{4D8070C1-0CD4-4025-AFE0-C650EFBA8C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631B8-240F-4020-B06B-0DC51BCCD98A}"/>
              </a:ext>
            </a:extLst>
          </p:cNvPr>
          <p:cNvSpPr>
            <a:spLocks noGrp="1"/>
          </p:cNvSpPr>
          <p:nvPr>
            <p:ph type="sldNum" sz="quarter" idx="12"/>
          </p:nvPr>
        </p:nvSpPr>
        <p:spPr/>
        <p:txBody>
          <a:bodyPr/>
          <a:lstStyle/>
          <a:p>
            <a:fld id="{495F4588-8996-4B28-8D8E-62ADCA386635}" type="slidenum">
              <a:rPr lang="en-US" smtClean="0"/>
              <a:t>‹#›</a:t>
            </a:fld>
            <a:endParaRPr lang="en-US"/>
          </a:p>
        </p:txBody>
      </p:sp>
    </p:spTree>
    <p:extLst>
      <p:ext uri="{BB962C8B-B14F-4D97-AF65-F5344CB8AC3E}">
        <p14:creationId xmlns:p14="http://schemas.microsoft.com/office/powerpoint/2010/main" val="2246057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1761-3E4A-4D97-9CBD-6B1FF9C587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F0A561-4503-4E96-B55E-4A5B5B5AEA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C1CF8-30CC-4280-99EA-8E4D12F56171}"/>
              </a:ext>
            </a:extLst>
          </p:cNvPr>
          <p:cNvSpPr>
            <a:spLocks noGrp="1"/>
          </p:cNvSpPr>
          <p:nvPr>
            <p:ph type="dt" sz="half" idx="10"/>
          </p:nvPr>
        </p:nvSpPr>
        <p:spPr/>
        <p:txBody>
          <a:bodyPr/>
          <a:lstStyle/>
          <a:p>
            <a:fld id="{05A2AF89-E1D6-400A-96A2-76BA482EA3FB}" type="datetimeFigureOut">
              <a:rPr lang="en-US" smtClean="0"/>
              <a:t>8/8/2024</a:t>
            </a:fld>
            <a:endParaRPr lang="en-US"/>
          </a:p>
        </p:txBody>
      </p:sp>
      <p:sp>
        <p:nvSpPr>
          <p:cNvPr id="5" name="Footer Placeholder 4">
            <a:extLst>
              <a:ext uri="{FF2B5EF4-FFF2-40B4-BE49-F238E27FC236}">
                <a16:creationId xmlns:a16="http://schemas.microsoft.com/office/drawing/2014/main" id="{E7902831-EF63-4B22-9F73-545CB5406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81CF8-8D82-40F8-8593-5F8538574083}"/>
              </a:ext>
            </a:extLst>
          </p:cNvPr>
          <p:cNvSpPr>
            <a:spLocks noGrp="1"/>
          </p:cNvSpPr>
          <p:nvPr>
            <p:ph type="sldNum" sz="quarter" idx="12"/>
          </p:nvPr>
        </p:nvSpPr>
        <p:spPr/>
        <p:txBody>
          <a:bodyPr/>
          <a:lstStyle/>
          <a:p>
            <a:fld id="{495F4588-8996-4B28-8D8E-62ADCA386635}" type="slidenum">
              <a:rPr lang="en-US" smtClean="0"/>
              <a:t>‹#›</a:t>
            </a:fld>
            <a:endParaRPr lang="en-US"/>
          </a:p>
        </p:txBody>
      </p:sp>
    </p:spTree>
    <p:extLst>
      <p:ext uri="{BB962C8B-B14F-4D97-AF65-F5344CB8AC3E}">
        <p14:creationId xmlns:p14="http://schemas.microsoft.com/office/powerpoint/2010/main" val="1720209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E9AB29-5ED7-4BA3-8B02-6D35CDE07D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D0F885-1F1F-42F7-BE3B-667E095CEC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0795D-9FE0-41FB-B65D-383ECB0145A6}"/>
              </a:ext>
            </a:extLst>
          </p:cNvPr>
          <p:cNvSpPr>
            <a:spLocks noGrp="1"/>
          </p:cNvSpPr>
          <p:nvPr>
            <p:ph type="dt" sz="half" idx="10"/>
          </p:nvPr>
        </p:nvSpPr>
        <p:spPr/>
        <p:txBody>
          <a:bodyPr/>
          <a:lstStyle/>
          <a:p>
            <a:fld id="{05A2AF89-E1D6-400A-96A2-76BA482EA3FB}" type="datetimeFigureOut">
              <a:rPr lang="en-US" smtClean="0"/>
              <a:t>8/8/2024</a:t>
            </a:fld>
            <a:endParaRPr lang="en-US"/>
          </a:p>
        </p:txBody>
      </p:sp>
      <p:sp>
        <p:nvSpPr>
          <p:cNvPr id="5" name="Footer Placeholder 4">
            <a:extLst>
              <a:ext uri="{FF2B5EF4-FFF2-40B4-BE49-F238E27FC236}">
                <a16:creationId xmlns:a16="http://schemas.microsoft.com/office/drawing/2014/main" id="{52CB200F-07B2-41C9-BC30-881D17BC9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63E96-5C66-44D8-A460-D8DBB108A20F}"/>
              </a:ext>
            </a:extLst>
          </p:cNvPr>
          <p:cNvSpPr>
            <a:spLocks noGrp="1"/>
          </p:cNvSpPr>
          <p:nvPr>
            <p:ph type="sldNum" sz="quarter" idx="12"/>
          </p:nvPr>
        </p:nvSpPr>
        <p:spPr/>
        <p:txBody>
          <a:bodyPr/>
          <a:lstStyle/>
          <a:p>
            <a:fld id="{495F4588-8996-4B28-8D8E-62ADCA386635}" type="slidenum">
              <a:rPr lang="en-US" smtClean="0"/>
              <a:t>‹#›</a:t>
            </a:fld>
            <a:endParaRPr lang="en-US"/>
          </a:p>
        </p:txBody>
      </p:sp>
    </p:spTree>
    <p:extLst>
      <p:ext uri="{BB962C8B-B14F-4D97-AF65-F5344CB8AC3E}">
        <p14:creationId xmlns:p14="http://schemas.microsoft.com/office/powerpoint/2010/main" val="117615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D98A6-E7B0-4AD7-B829-D9590E4875CC}"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50149D-FE9D-48FA-8E11-1B8193369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04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3D98A6-E7B0-4AD7-B829-D9590E4875CC}"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50149D-FE9D-48FA-8E11-1B8193369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49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3D98A6-E7B0-4AD7-B829-D9590E4875CC}"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50149D-FE9D-48FA-8E11-1B8193369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41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D98A6-E7B0-4AD7-B829-D9590E4875CC}"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50149D-FE9D-48FA-8E11-1B8193369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20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D98A6-E7B0-4AD7-B829-D9590E4875CC}"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50149D-FE9D-48FA-8E11-1B8193369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41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3D98A6-E7B0-4AD7-B829-D9590E4875CC}"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50149D-FE9D-48FA-8E11-1B8193369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49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3D98A6-E7B0-4AD7-B829-D9590E4875CC}"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50149D-FE9D-48FA-8E11-1B8193369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767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D98A6-E7B0-4AD7-B829-D9590E4875CC}"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0149D-FE9D-48FA-8E11-1B8193369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450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F64798-9AEE-4581-B2C3-FE559139D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3E5EB2-64E9-42B8-844E-E5E2FE8A5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3022F-77DE-49C9-AC90-B6A8EAFF2E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2AF89-E1D6-400A-96A2-76BA482EA3FB}" type="datetimeFigureOut">
              <a:rPr lang="en-US" smtClean="0"/>
              <a:t>8/8/2024</a:t>
            </a:fld>
            <a:endParaRPr lang="en-US"/>
          </a:p>
        </p:txBody>
      </p:sp>
      <p:sp>
        <p:nvSpPr>
          <p:cNvPr id="5" name="Footer Placeholder 4">
            <a:extLst>
              <a:ext uri="{FF2B5EF4-FFF2-40B4-BE49-F238E27FC236}">
                <a16:creationId xmlns:a16="http://schemas.microsoft.com/office/drawing/2014/main" id="{B19CF106-26D2-40BF-93A1-2A1F53EA15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E62DB1-DFEF-4C9B-9990-0B7516D506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F4588-8996-4B28-8D8E-62ADCA386635}" type="slidenum">
              <a:rPr lang="en-US" smtClean="0"/>
              <a:t>‹#›</a:t>
            </a:fld>
            <a:endParaRPr lang="en-US"/>
          </a:p>
        </p:txBody>
      </p:sp>
    </p:spTree>
    <p:extLst>
      <p:ext uri="{BB962C8B-B14F-4D97-AF65-F5344CB8AC3E}">
        <p14:creationId xmlns:p14="http://schemas.microsoft.com/office/powerpoint/2010/main" val="32466598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arxiv.org/abs/2310.10622" TargetMode="External"/><Relationship Id="rId4" Type="http://schemas.openxmlformats.org/officeDocument/2006/relationships/hyperlink" Target="http://arxiv.org/abs/2205.0971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archive.org/details/ashortaccountex01leslgoog/page/n224/mode/2up?view=theater" TargetMode="Externa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ssec.wisc.edu/data/geo/#/animation"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17C70F-CA96-CF4D-2E9D-5D5A716CDC81}"/>
              </a:ext>
            </a:extLst>
          </p:cNvPr>
          <p:cNvPicPr>
            <a:picLocks noChangeAspect="1"/>
          </p:cNvPicPr>
          <p:nvPr/>
        </p:nvPicPr>
        <p:blipFill>
          <a:blip r:embed="rId3"/>
          <a:stretch>
            <a:fillRect/>
          </a:stretch>
        </p:blipFill>
        <p:spPr>
          <a:xfrm>
            <a:off x="1153837" y="402073"/>
            <a:ext cx="11168840" cy="6053853"/>
          </a:xfrm>
          <a:prstGeom prst="rect">
            <a:avLst/>
          </a:prstGeom>
        </p:spPr>
      </p:pic>
    </p:spTree>
    <p:extLst>
      <p:ext uri="{BB962C8B-B14F-4D97-AF65-F5344CB8AC3E}">
        <p14:creationId xmlns:p14="http://schemas.microsoft.com/office/powerpoint/2010/main" val="2395004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5749" y="106686"/>
            <a:ext cx="8397553" cy="6659874"/>
          </a:xfrm>
          <a:prstGeom prst="rect">
            <a:avLst/>
          </a:prstGeom>
        </p:spPr>
      </p:pic>
      <p:sp>
        <p:nvSpPr>
          <p:cNvPr id="3" name="Rectangle 2"/>
          <p:cNvSpPr/>
          <p:nvPr/>
        </p:nvSpPr>
        <p:spPr>
          <a:xfrm>
            <a:off x="8753302" y="3436623"/>
            <a:ext cx="33100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https://arxiv.org/pdf/2006.03098</a:t>
            </a:r>
          </a:p>
        </p:txBody>
      </p:sp>
      <p:pic>
        <p:nvPicPr>
          <p:cNvPr id="5" name="Picture 4"/>
          <p:cNvPicPr>
            <a:picLocks noChangeAspect="1"/>
          </p:cNvPicPr>
          <p:nvPr/>
        </p:nvPicPr>
        <p:blipFill>
          <a:blip r:embed="rId4"/>
          <a:stretch>
            <a:fillRect/>
          </a:stretch>
        </p:blipFill>
        <p:spPr>
          <a:xfrm>
            <a:off x="8359430" y="1837449"/>
            <a:ext cx="3832570" cy="1395862"/>
          </a:xfrm>
          <a:prstGeom prst="rect">
            <a:avLst/>
          </a:prstGeom>
        </p:spPr>
      </p:pic>
      <p:sp>
        <p:nvSpPr>
          <p:cNvPr id="6" name="TextBox 5"/>
          <p:cNvSpPr txBox="1"/>
          <p:nvPr/>
        </p:nvSpPr>
        <p:spPr>
          <a:xfrm flipH="1">
            <a:off x="8753302" y="299258"/>
            <a:ext cx="32398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Modelled  Spectra Can Hardly Be Distinguished From Measured Spectra.</a:t>
            </a:r>
          </a:p>
        </p:txBody>
      </p:sp>
    </p:spTree>
    <p:extLst>
      <p:ext uri="{BB962C8B-B14F-4D97-AF65-F5344CB8AC3E}">
        <p14:creationId xmlns:p14="http://schemas.microsoft.com/office/powerpoint/2010/main" val="2625993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85943" y="1773811"/>
            <a:ext cx="8960675" cy="4251445"/>
            <a:chOff x="1104770" y="540691"/>
            <a:chExt cx="7653331" cy="3240000"/>
          </a:xfrm>
        </p:grpSpPr>
        <p:grpSp>
          <p:nvGrpSpPr>
            <p:cNvPr id="9" name="Group 2"/>
            <p:cNvGrpSpPr>
              <a:grpSpLocks noChangeAspect="1"/>
            </p:cNvGrpSpPr>
            <p:nvPr/>
          </p:nvGrpSpPr>
          <p:grpSpPr bwMode="auto">
            <a:xfrm>
              <a:off x="1104770" y="540691"/>
              <a:ext cx="7653331" cy="3240000"/>
              <a:chOff x="10776996" y="16755707"/>
              <a:chExt cx="8529637" cy="6624638"/>
            </a:xfrm>
          </p:grpSpPr>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6996" y="16755707"/>
                <a:ext cx="8529637"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p:cNvSpPr txBox="1">
                <a:spLocks noChangeArrowheads="1"/>
              </p:cNvSpPr>
              <p:nvPr/>
            </p:nvSpPr>
            <p:spPr bwMode="auto">
              <a:xfrm>
                <a:off x="17230743" y="18322157"/>
                <a:ext cx="1083951" cy="13849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400">
                    <a:solidFill>
                      <a:srgbClr val="FF0701"/>
                    </a:solidFill>
                    <a:latin typeface="Arial" panose="020B0604020202020204" pitchFamily="34" charset="0"/>
                  </a:defRPr>
                </a:lvl1pPr>
                <a:lvl2pPr marL="742950" indent="-285750">
                  <a:defRPr sz="8400">
                    <a:solidFill>
                      <a:srgbClr val="FF0701"/>
                    </a:solidFill>
                    <a:latin typeface="Arial" panose="020B0604020202020204" pitchFamily="34" charset="0"/>
                  </a:defRPr>
                </a:lvl2pPr>
                <a:lvl3pPr marL="1143000" indent="-228600">
                  <a:defRPr sz="8400">
                    <a:solidFill>
                      <a:srgbClr val="FF0701"/>
                    </a:solidFill>
                    <a:latin typeface="Arial" panose="020B0604020202020204" pitchFamily="34" charset="0"/>
                  </a:defRPr>
                </a:lvl3pPr>
                <a:lvl4pPr marL="1600200" indent="-228600">
                  <a:defRPr sz="8400">
                    <a:solidFill>
                      <a:srgbClr val="FF0701"/>
                    </a:solidFill>
                    <a:latin typeface="Arial" panose="020B0604020202020204" pitchFamily="34" charset="0"/>
                  </a:defRPr>
                </a:lvl4pPr>
                <a:lvl5pPr marL="2057400" indent="-228600">
                  <a:defRPr sz="8400">
                    <a:solidFill>
                      <a:srgbClr val="FF0701"/>
                    </a:solidFill>
                    <a:latin typeface="Arial" panose="020B0604020202020204" pitchFamily="34" charset="0"/>
                  </a:defRPr>
                </a:lvl5pPr>
                <a:lvl6pPr marL="2514600" indent="-228600" eaLnBrk="0" fontAlgn="base" hangingPunct="0">
                  <a:spcBef>
                    <a:spcPct val="0"/>
                  </a:spcBef>
                  <a:spcAft>
                    <a:spcPct val="0"/>
                  </a:spcAft>
                  <a:defRPr sz="8400">
                    <a:solidFill>
                      <a:srgbClr val="FF0701"/>
                    </a:solidFill>
                    <a:latin typeface="Arial" panose="020B0604020202020204" pitchFamily="34" charset="0"/>
                  </a:defRPr>
                </a:lvl6pPr>
                <a:lvl7pPr marL="2971800" indent="-228600" eaLnBrk="0" fontAlgn="base" hangingPunct="0">
                  <a:spcBef>
                    <a:spcPct val="0"/>
                  </a:spcBef>
                  <a:spcAft>
                    <a:spcPct val="0"/>
                  </a:spcAft>
                  <a:defRPr sz="8400">
                    <a:solidFill>
                      <a:srgbClr val="FF0701"/>
                    </a:solidFill>
                    <a:latin typeface="Arial" panose="020B0604020202020204" pitchFamily="34" charset="0"/>
                  </a:defRPr>
                </a:lvl7pPr>
                <a:lvl8pPr marL="3429000" indent="-228600" eaLnBrk="0" fontAlgn="base" hangingPunct="0">
                  <a:spcBef>
                    <a:spcPct val="0"/>
                  </a:spcBef>
                  <a:spcAft>
                    <a:spcPct val="0"/>
                  </a:spcAft>
                  <a:defRPr sz="8400">
                    <a:solidFill>
                      <a:srgbClr val="FF0701"/>
                    </a:solidFill>
                    <a:latin typeface="Arial" panose="020B0604020202020204" pitchFamily="34" charset="0"/>
                  </a:defRPr>
                </a:lvl8pPr>
                <a:lvl9pPr marL="3886200" indent="-228600" eaLnBrk="0" fontAlgn="base" hangingPunct="0">
                  <a:spcBef>
                    <a:spcPct val="0"/>
                  </a:spcBef>
                  <a:spcAft>
                    <a:spcPct val="0"/>
                  </a:spcAft>
                  <a:defRPr sz="8400">
                    <a:solidFill>
                      <a:srgbClr val="FF070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8400" b="0" i="0" u="none" strike="noStrike" kern="0" cap="none" spc="0" normalizeH="0" baseline="0" noProof="0">
                    <a:ln>
                      <a:noFill/>
                    </a:ln>
                    <a:solidFill>
                      <a:srgbClr val="FF0701"/>
                    </a:solidFill>
                    <a:effectLst/>
                    <a:uLnTx/>
                    <a:uFillTx/>
                    <a:latin typeface="Arial" panose="020B0604020202020204" pitchFamily="34" charset="0"/>
                    <a:ea typeface="+mn-ea"/>
                    <a:cs typeface="+mn-cs"/>
                  </a:rPr>
                  <a:t>   </a:t>
                </a:r>
              </a:p>
            </p:txBody>
          </p:sp>
        </p:grpSp>
        <p:sp>
          <p:nvSpPr>
            <p:cNvPr id="10" name="Text Box 55"/>
            <p:cNvSpPr txBox="1">
              <a:spLocks noChangeArrowheads="1"/>
            </p:cNvSpPr>
            <p:nvPr/>
          </p:nvSpPr>
          <p:spPr bwMode="auto">
            <a:xfrm>
              <a:off x="5719117" y="1393993"/>
              <a:ext cx="2608262" cy="118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4" rIns="91411" bIns="45704"/>
            <a:lstStyle>
              <a:lvl1pPr marL="458788" indent="-458788" defTabSz="3756025">
                <a:defRPr sz="8400">
                  <a:solidFill>
                    <a:srgbClr val="FF0701"/>
                  </a:solidFill>
                  <a:latin typeface="Arial" panose="020B0604020202020204" pitchFamily="34" charset="0"/>
                </a:defRPr>
              </a:lvl1pPr>
              <a:lvl2pPr marL="911225" indent="-452438" defTabSz="3756025">
                <a:defRPr sz="8400">
                  <a:solidFill>
                    <a:srgbClr val="FF0701"/>
                  </a:solidFill>
                  <a:latin typeface="Arial" panose="020B0604020202020204" pitchFamily="34" charset="0"/>
                </a:defRPr>
              </a:lvl2pPr>
              <a:lvl3pPr marL="1370013" indent="-458788" defTabSz="3756025">
                <a:defRPr sz="8400">
                  <a:solidFill>
                    <a:srgbClr val="FF0701"/>
                  </a:solidFill>
                  <a:latin typeface="Arial" panose="020B0604020202020204" pitchFamily="34" charset="0"/>
                </a:defRPr>
              </a:lvl3pPr>
              <a:lvl4pPr marL="1828800" indent="-458788" defTabSz="3756025">
                <a:defRPr sz="8400">
                  <a:solidFill>
                    <a:srgbClr val="FF0701"/>
                  </a:solidFill>
                  <a:latin typeface="Arial" panose="020B0604020202020204" pitchFamily="34" charset="0"/>
                </a:defRPr>
              </a:lvl4pPr>
              <a:lvl5pPr marL="2287588" indent="-458788" defTabSz="3756025">
                <a:defRPr sz="8400">
                  <a:solidFill>
                    <a:srgbClr val="FF0701"/>
                  </a:solidFill>
                  <a:latin typeface="Arial" panose="020B0604020202020204" pitchFamily="34" charset="0"/>
                </a:defRPr>
              </a:lvl5pPr>
              <a:lvl6pPr marL="2744788" indent="-458788" defTabSz="3756025" eaLnBrk="0" fontAlgn="base" hangingPunct="0">
                <a:spcBef>
                  <a:spcPct val="0"/>
                </a:spcBef>
                <a:spcAft>
                  <a:spcPct val="0"/>
                </a:spcAft>
                <a:defRPr sz="8400">
                  <a:solidFill>
                    <a:srgbClr val="FF0701"/>
                  </a:solidFill>
                  <a:latin typeface="Arial" panose="020B0604020202020204" pitchFamily="34" charset="0"/>
                </a:defRPr>
              </a:lvl6pPr>
              <a:lvl7pPr marL="3201988" indent="-458788" defTabSz="3756025" eaLnBrk="0" fontAlgn="base" hangingPunct="0">
                <a:spcBef>
                  <a:spcPct val="0"/>
                </a:spcBef>
                <a:spcAft>
                  <a:spcPct val="0"/>
                </a:spcAft>
                <a:defRPr sz="8400">
                  <a:solidFill>
                    <a:srgbClr val="FF0701"/>
                  </a:solidFill>
                  <a:latin typeface="Arial" panose="020B0604020202020204" pitchFamily="34" charset="0"/>
                </a:defRPr>
              </a:lvl7pPr>
              <a:lvl8pPr marL="3659188" indent="-458788" defTabSz="3756025" eaLnBrk="0" fontAlgn="base" hangingPunct="0">
                <a:spcBef>
                  <a:spcPct val="0"/>
                </a:spcBef>
                <a:spcAft>
                  <a:spcPct val="0"/>
                </a:spcAft>
                <a:defRPr sz="8400">
                  <a:solidFill>
                    <a:srgbClr val="FF0701"/>
                  </a:solidFill>
                  <a:latin typeface="Arial" panose="020B0604020202020204" pitchFamily="34" charset="0"/>
                </a:defRPr>
              </a:lvl8pPr>
              <a:lvl9pPr marL="4116388" indent="-458788" defTabSz="3756025" eaLnBrk="0" fontAlgn="base" hangingPunct="0">
                <a:spcBef>
                  <a:spcPct val="0"/>
                </a:spcBef>
                <a:spcAft>
                  <a:spcPct val="0"/>
                </a:spcAft>
                <a:defRPr sz="8400">
                  <a:solidFill>
                    <a:srgbClr val="FF0701"/>
                  </a:solidFill>
                  <a:latin typeface="Arial" panose="020B0604020202020204" pitchFamily="34" charset="0"/>
                </a:defRPr>
              </a:lvl9pPr>
            </a:lstStyle>
            <a:p>
              <a:pPr marL="458788" marR="0" lvl="0" indent="-458788" algn="just" defTabSz="3756025" rtl="0" eaLnBrk="0" fontAlgn="base" latinLnBrk="0" hangingPunct="0">
                <a:lnSpc>
                  <a:spcPct val="80000"/>
                </a:lnSpc>
                <a:spcBef>
                  <a:spcPct val="0"/>
                </a:spcBef>
                <a:spcAft>
                  <a:spcPct val="0"/>
                </a:spcAft>
                <a:buClrTx/>
                <a:buSzTx/>
                <a:buFontTx/>
                <a:buNone/>
                <a:tabLst/>
                <a:defRPr/>
              </a:pPr>
              <a:r>
                <a:rPr kumimoji="0" lang="en-CA" altLang="en-US" sz="18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transparent atmosphere</a:t>
              </a:r>
            </a:p>
            <a:p>
              <a:pPr marL="458788" marR="0" lvl="0" indent="-458788" algn="just" defTabSz="3756025" rtl="0" eaLnBrk="0" fontAlgn="base" latinLnBrk="0" hangingPunct="0">
                <a:lnSpc>
                  <a:spcPct val="80000"/>
                </a:lnSpc>
                <a:spcBef>
                  <a:spcPct val="0"/>
                </a:spcBef>
                <a:spcAft>
                  <a:spcPct val="0"/>
                </a:spcAft>
                <a:buClrTx/>
                <a:buSzTx/>
                <a:buFontTx/>
                <a:buNone/>
                <a:tabLst/>
                <a:defRPr/>
              </a:pPr>
              <a:endParaRPr kumimoji="0" lang="en-CA" altLang="en-US" sz="5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a:p>
              <a:pPr marL="458788" marR="0" lvl="0" indent="-458788" algn="l" defTabSz="3756025" rtl="0" eaLnBrk="0" fontAlgn="base" latinLnBrk="0" hangingPunct="0">
                <a:lnSpc>
                  <a:spcPct val="80000"/>
                </a:lnSpc>
                <a:spcBef>
                  <a:spcPct val="0"/>
                </a:spcBef>
                <a:spcAft>
                  <a:spcPct val="0"/>
                </a:spcAft>
                <a:buClrTx/>
                <a:buSzTx/>
                <a:buFontTx/>
                <a:buNone/>
                <a:tabLst/>
                <a:defRPr/>
              </a:pPr>
              <a:r>
                <a:rPr kumimoji="0" lang="en-CA"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mn-cs"/>
                </a:rPr>
                <a:t>--- CO</a:t>
              </a:r>
              <a:r>
                <a:rPr kumimoji="0" lang="en-CA" altLang="en-US" sz="1800" b="0" i="0" u="none" strike="noStrike" kern="0" cap="none" spc="0" normalizeH="0" baseline="-25000" noProof="0" dirty="0">
                  <a:ln>
                    <a:noFill/>
                  </a:ln>
                  <a:solidFill>
                    <a:srgbClr val="00B050"/>
                  </a:solidFill>
                  <a:effectLst/>
                  <a:uLnTx/>
                  <a:uFillTx/>
                  <a:latin typeface="Times New Roman" panose="02020603050405020304" pitchFamily="18" charset="0"/>
                  <a:ea typeface="+mn-ea"/>
                  <a:cs typeface="+mn-cs"/>
                </a:rPr>
                <a:t>2</a:t>
              </a:r>
              <a:r>
                <a:rPr kumimoji="0" lang="en-CA"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mn-cs"/>
                </a:rPr>
                <a:t> = 0 ppm</a:t>
              </a:r>
            </a:p>
            <a:p>
              <a:pPr marL="458788" marR="0" lvl="0" indent="-458788" algn="l" defTabSz="3756025" rtl="0" eaLnBrk="0" fontAlgn="base" latinLnBrk="0" hangingPunct="0">
                <a:lnSpc>
                  <a:spcPct val="80000"/>
                </a:lnSpc>
                <a:spcBef>
                  <a:spcPct val="0"/>
                </a:spcBef>
                <a:spcAft>
                  <a:spcPct val="0"/>
                </a:spcAft>
                <a:buClrTx/>
                <a:buSzTx/>
                <a:buFontTx/>
                <a:buNone/>
                <a:tabLst/>
                <a:defRPr/>
              </a:pPr>
              <a:endParaRPr kumimoji="0" lang="en-CA" altLang="en-US" sz="5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mn-cs"/>
              </a:endParaRPr>
            </a:p>
            <a:p>
              <a:pPr marL="458788" marR="0" lvl="0" indent="-458788" algn="l" defTabSz="3756025" rtl="0" eaLnBrk="0" fontAlgn="base" latinLnBrk="0" hangingPunct="0">
                <a:lnSpc>
                  <a:spcPct val="80000"/>
                </a:lnSpc>
                <a:spcBef>
                  <a:spcPct val="0"/>
                </a:spcBef>
                <a:spcAft>
                  <a:spcPct val="0"/>
                </a:spcAft>
                <a:buClrTx/>
                <a:buSzTx/>
                <a:buFontTx/>
                <a:buNone/>
                <a:tabLst/>
                <a:defRPr/>
              </a:pPr>
              <a:r>
                <a:rPr kumimoji="0" lang="en-CA"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 CO</a:t>
              </a:r>
              <a:r>
                <a:rPr kumimoji="0" lang="en-CA" altLang="en-US" sz="1800" b="0" i="0" u="none" strike="noStrike" kern="0" cap="none" spc="0" normalizeH="0" baseline="-25000" noProof="0" dirty="0">
                  <a:ln>
                    <a:noFill/>
                  </a:ln>
                  <a:solidFill>
                    <a:srgbClr val="000000"/>
                  </a:solidFill>
                  <a:effectLst/>
                  <a:uLnTx/>
                  <a:uFillTx/>
                  <a:latin typeface="Times New Roman" panose="02020603050405020304" pitchFamily="18" charset="0"/>
                  <a:ea typeface="+mn-ea"/>
                  <a:cs typeface="+mn-cs"/>
                </a:rPr>
                <a:t>2</a:t>
              </a:r>
              <a:r>
                <a:rPr kumimoji="0" lang="en-CA"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 = 400 ppm</a:t>
              </a:r>
              <a:endParaRPr kumimoji="0" lang="en-CA" altLang="en-US" sz="1800" b="0" i="0" u="none" strike="noStrike" kern="0" cap="none" spc="0" normalizeH="0" baseline="-25000" noProof="0" dirty="0">
                <a:ln>
                  <a:noFill/>
                </a:ln>
                <a:solidFill>
                  <a:srgbClr val="00B050"/>
                </a:solidFill>
                <a:effectLst/>
                <a:uLnTx/>
                <a:uFillTx/>
                <a:latin typeface="Times New Roman" panose="02020603050405020304" pitchFamily="18" charset="0"/>
                <a:ea typeface="+mn-ea"/>
                <a:cs typeface="+mn-cs"/>
              </a:endParaRPr>
            </a:p>
            <a:p>
              <a:pPr marL="458788" marR="0" lvl="0" indent="-458788" algn="just" defTabSz="3756025" rtl="0" eaLnBrk="0" fontAlgn="base" latinLnBrk="0" hangingPunct="0">
                <a:lnSpc>
                  <a:spcPct val="80000"/>
                </a:lnSpc>
                <a:spcBef>
                  <a:spcPct val="0"/>
                </a:spcBef>
                <a:spcAft>
                  <a:spcPct val="0"/>
                </a:spcAft>
                <a:buClrTx/>
                <a:buSzTx/>
                <a:buFontTx/>
                <a:buNone/>
                <a:tabLst/>
                <a:defRPr/>
              </a:pPr>
              <a:endParaRPr kumimoji="0" lang="en-CA" altLang="en-US" sz="5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mn-cs"/>
              </a:endParaRPr>
            </a:p>
            <a:p>
              <a:pPr marL="458788" marR="0" lvl="0" indent="-458788" algn="just" defTabSz="3756025" rtl="0" eaLnBrk="0" fontAlgn="base" latinLnBrk="0" hangingPunct="0">
                <a:lnSpc>
                  <a:spcPct val="80000"/>
                </a:lnSpc>
                <a:spcBef>
                  <a:spcPct val="0"/>
                </a:spcBef>
                <a:spcAft>
                  <a:spcPct val="0"/>
                </a:spcAft>
                <a:buClrTx/>
                <a:buSzTx/>
                <a:buFontTx/>
                <a:buNone/>
                <a:tabLst/>
                <a:defRPr/>
              </a:pPr>
              <a:r>
                <a:rPr kumimoji="0" lang="en-CA" altLang="en-US" sz="1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CO</a:t>
              </a:r>
              <a:r>
                <a:rPr kumimoji="0" lang="en-CA" altLang="en-US" sz="1800" b="0" i="0" u="none" strike="noStrike" kern="0" cap="none" spc="0" normalizeH="0" baseline="-25000" noProof="0" dirty="0">
                  <a:ln>
                    <a:noFill/>
                  </a:ln>
                  <a:solidFill>
                    <a:srgbClr val="FF0000"/>
                  </a:solidFill>
                  <a:effectLst/>
                  <a:uLnTx/>
                  <a:uFillTx/>
                  <a:latin typeface="Times New Roman" panose="02020603050405020304" pitchFamily="18" charset="0"/>
                  <a:ea typeface="+mn-ea"/>
                  <a:cs typeface="+mn-cs"/>
                </a:rPr>
                <a:t>2 </a:t>
              </a:r>
              <a:r>
                <a:rPr kumimoji="0" lang="en-CA" altLang="en-US" sz="1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800 ppm</a:t>
              </a:r>
              <a:endParaRPr kumimoji="0" lang="en-CA"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a:p>
              <a:pPr marL="458788" marR="0" lvl="0" indent="-458788" algn="just" defTabSz="3756025" rtl="0" eaLnBrk="0" fontAlgn="base" latinLnBrk="0" hangingPunct="0">
                <a:lnSpc>
                  <a:spcPct val="80000"/>
                </a:lnSpc>
                <a:spcBef>
                  <a:spcPct val="0"/>
                </a:spcBef>
                <a:spcAft>
                  <a:spcPct val="0"/>
                </a:spcAft>
                <a:buClrTx/>
                <a:buSzTx/>
                <a:buFontTx/>
                <a:buNone/>
                <a:tabLst/>
                <a:defRPr/>
              </a:pPr>
              <a:endParaRPr kumimoji="0" lang="en-CA"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a:p>
              <a:pPr marL="458788" marR="0" lvl="0" indent="-458788" algn="just" defTabSz="3756025" rtl="0" eaLnBrk="0" fontAlgn="base" latinLnBrk="0" hangingPunct="0">
                <a:lnSpc>
                  <a:spcPct val="80000"/>
                </a:lnSpc>
                <a:spcBef>
                  <a:spcPct val="0"/>
                </a:spcBef>
                <a:spcAft>
                  <a:spcPct val="0"/>
                </a:spcAft>
                <a:buClrTx/>
                <a:buSzTx/>
                <a:buFontTx/>
                <a:buNone/>
                <a:tabLst/>
                <a:defRPr/>
              </a:pPr>
              <a:endParaRPr kumimoji="0" lang="en-CA"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a:p>
              <a:pPr marL="458788" marR="0" lvl="0" indent="-458788" algn="just" defTabSz="3756025" rtl="0" eaLnBrk="0" fontAlgn="base" latinLnBrk="0" hangingPunct="0">
                <a:lnSpc>
                  <a:spcPct val="80000"/>
                </a:lnSpc>
                <a:spcBef>
                  <a:spcPct val="0"/>
                </a:spcBef>
                <a:spcAft>
                  <a:spcPct val="0"/>
                </a:spcAft>
                <a:buClrTx/>
                <a:buSzTx/>
                <a:buFontTx/>
                <a:buNone/>
                <a:tabLst/>
                <a:defRPr/>
              </a:pPr>
              <a:endParaRPr kumimoji="0" lang="en-CA"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a:p>
              <a:pPr marL="458788" marR="0" lvl="0" indent="-458788" algn="just" defTabSz="3756025" rtl="0" eaLnBrk="0" fontAlgn="base" latinLnBrk="0" hangingPunct="0">
                <a:lnSpc>
                  <a:spcPct val="80000"/>
                </a:lnSpc>
                <a:spcBef>
                  <a:spcPct val="0"/>
                </a:spcBef>
                <a:spcAft>
                  <a:spcPct val="0"/>
                </a:spcAft>
                <a:buClrTx/>
                <a:buSzTx/>
                <a:buFontTx/>
                <a:buNone/>
                <a:tabLst/>
                <a:defRPr/>
              </a:pPr>
              <a:endParaRPr kumimoji="0" lang="en-CA"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a:p>
              <a:pPr marL="458788" marR="0" lvl="0" indent="-458788" algn="just" defTabSz="3756025" rtl="0" eaLnBrk="0" fontAlgn="base" latinLnBrk="0" hangingPunct="0">
                <a:lnSpc>
                  <a:spcPct val="80000"/>
                </a:lnSpc>
                <a:spcBef>
                  <a:spcPct val="0"/>
                </a:spcBef>
                <a:spcAft>
                  <a:spcPct val="0"/>
                </a:spcAft>
                <a:buClrTx/>
                <a:buSzTx/>
                <a:buFontTx/>
                <a:buNone/>
                <a:tabLst/>
                <a:defRPr/>
              </a:pPr>
              <a:endParaRPr kumimoji="0" lang="en-CA"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a:p>
              <a:pPr marL="458788" marR="0" lvl="0" indent="-458788" algn="just" defTabSz="3756025" rtl="0" eaLnBrk="0" fontAlgn="base" latinLnBrk="0" hangingPunct="0">
                <a:lnSpc>
                  <a:spcPct val="80000"/>
                </a:lnSpc>
                <a:spcBef>
                  <a:spcPct val="0"/>
                </a:spcBef>
                <a:spcAft>
                  <a:spcPct val="0"/>
                </a:spcAft>
                <a:buClrTx/>
                <a:buSzTx/>
                <a:buFontTx/>
                <a:buNone/>
                <a:tabLst/>
                <a:defRPr/>
              </a:pPr>
              <a:endParaRPr kumimoji="0" lang="en-CA"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a:p>
              <a:pPr marL="458788" marR="0" lvl="0" indent="-458788" algn="just" defTabSz="3756025" rtl="0" eaLnBrk="0" fontAlgn="base" latinLnBrk="0" hangingPunct="0">
                <a:lnSpc>
                  <a:spcPct val="80000"/>
                </a:lnSpc>
                <a:spcBef>
                  <a:spcPct val="0"/>
                </a:spcBef>
                <a:spcAft>
                  <a:spcPct val="0"/>
                </a:spcAft>
                <a:buClrTx/>
                <a:buSzTx/>
                <a:buFontTx/>
                <a:buNone/>
                <a:tabLst/>
                <a:defRPr/>
              </a:pPr>
              <a:endParaRPr kumimoji="0" lang="en-CA"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a:p>
              <a:pPr marL="458788" marR="0" lvl="0" indent="-458788" algn="just" defTabSz="3756025" rtl="0" eaLnBrk="0" fontAlgn="base" latinLnBrk="0" hangingPunct="0">
                <a:lnSpc>
                  <a:spcPct val="80000"/>
                </a:lnSpc>
                <a:spcBef>
                  <a:spcPct val="0"/>
                </a:spcBef>
                <a:spcAft>
                  <a:spcPct val="0"/>
                </a:spcAft>
                <a:buClrTx/>
                <a:buSzTx/>
                <a:buFontTx/>
                <a:buNone/>
                <a:tabLst/>
                <a:defRPr/>
              </a:pPr>
              <a:endParaRPr kumimoji="0" lang="en-CA"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a:p>
              <a:pPr marL="458788" marR="0" lvl="0" indent="-458788" algn="just" defTabSz="3756025" rtl="0" eaLnBrk="0" fontAlgn="base" latinLnBrk="0" hangingPunct="0">
                <a:lnSpc>
                  <a:spcPct val="80000"/>
                </a:lnSpc>
                <a:spcBef>
                  <a:spcPct val="0"/>
                </a:spcBef>
                <a:spcAft>
                  <a:spcPct val="0"/>
                </a:spcAft>
                <a:buClrTx/>
                <a:buSzTx/>
                <a:buFontTx/>
                <a:buNone/>
                <a:tabLst/>
                <a:defRPr/>
              </a:pPr>
              <a:endParaRPr kumimoji="0" lang="en-CA"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a:p>
              <a:pPr marL="458788" marR="0" lvl="0" indent="-458788" algn="just" defTabSz="3756025" rtl="0" eaLnBrk="0" fontAlgn="base" latinLnBrk="0" hangingPunct="0">
                <a:lnSpc>
                  <a:spcPct val="80000"/>
                </a:lnSpc>
                <a:spcBef>
                  <a:spcPct val="0"/>
                </a:spcBef>
                <a:spcAft>
                  <a:spcPct val="0"/>
                </a:spcAft>
                <a:buClrTx/>
                <a:buSzTx/>
                <a:buFontTx/>
                <a:buNone/>
                <a:tabLst/>
                <a:defRPr/>
              </a:pPr>
              <a:endParaRPr kumimoji="0" lang="en-CA"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a:p>
              <a:pPr marL="458788" marR="0" lvl="0" indent="-458788" algn="just" defTabSz="3756025" rtl="0" eaLnBrk="0" fontAlgn="base" latinLnBrk="0" hangingPunct="0">
                <a:lnSpc>
                  <a:spcPct val="80000"/>
                </a:lnSpc>
                <a:spcBef>
                  <a:spcPct val="0"/>
                </a:spcBef>
                <a:spcAft>
                  <a:spcPct val="0"/>
                </a:spcAft>
                <a:buClrTx/>
                <a:buSzTx/>
                <a:buFontTx/>
                <a:buNone/>
                <a:tabLst/>
                <a:defRPr/>
              </a:pPr>
              <a:endParaRPr kumimoji="0" lang="en-CA"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pic>
        <p:nvPicPr>
          <p:cNvPr id="1030" name="Picture 6" descr="Image result for schwarzschild ka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5120" y="3899534"/>
            <a:ext cx="1858144" cy="22320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195120" y="6027003"/>
            <a:ext cx="253030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Karl Schwarzschild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1873-1916</a:t>
            </a:r>
          </a:p>
        </p:txBody>
      </p:sp>
      <p:pic>
        <p:nvPicPr>
          <p:cNvPr id="1036" name="Picture 12" descr="Image result for Max plan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5054" y="145262"/>
            <a:ext cx="2017903" cy="26905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195120" y="2952168"/>
            <a:ext cx="20803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Max Planck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1858-1947</a:t>
            </a:r>
          </a:p>
        </p:txBody>
      </p:sp>
      <p:cxnSp>
        <p:nvCxnSpPr>
          <p:cNvPr id="5" name="Straight Arrow Connector 4"/>
          <p:cNvCxnSpPr/>
          <p:nvPr/>
        </p:nvCxnSpPr>
        <p:spPr>
          <a:xfrm flipH="1">
            <a:off x="3031958" y="2021305"/>
            <a:ext cx="324853" cy="4211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flipH="1">
            <a:off x="3395820" y="1819992"/>
            <a:ext cx="19398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a:ea typeface="+mn-ea"/>
                <a:cs typeface="+mn-cs"/>
              </a:rPr>
              <a:t>Area = 394 W/m</a:t>
            </a:r>
            <a:r>
              <a:rPr kumimoji="0" lang="en-US" sz="1800" b="1" i="0" u="none" strike="noStrike" kern="1200" cap="none" spc="0" normalizeH="0" baseline="30000" noProof="0" dirty="0">
                <a:ln>
                  <a:noFill/>
                </a:ln>
                <a:solidFill>
                  <a:srgbClr val="0070C0"/>
                </a:solidFill>
                <a:effectLst/>
                <a:uLnTx/>
                <a:uFillTx/>
                <a:latin typeface="Calibri"/>
                <a:ea typeface="+mn-ea"/>
                <a:cs typeface="+mn-cs"/>
              </a:rPr>
              <a:t>2</a:t>
            </a:r>
          </a:p>
        </p:txBody>
      </p:sp>
      <p:cxnSp>
        <p:nvCxnSpPr>
          <p:cNvPr id="15" name="Straight Arrow Connector 14"/>
          <p:cNvCxnSpPr/>
          <p:nvPr/>
        </p:nvCxnSpPr>
        <p:spPr>
          <a:xfrm flipV="1">
            <a:off x="3753853" y="4475747"/>
            <a:ext cx="348915" cy="385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flipH="1">
            <a:off x="3132826" y="4830892"/>
            <a:ext cx="19398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Area = 277 W/m</a:t>
            </a:r>
            <a:r>
              <a:rPr kumimoji="0" lang="en-US" sz="1800" b="1" i="0" u="none" strike="noStrike" kern="1200" cap="none" spc="0" normalizeH="0" baseline="30000" noProof="0" dirty="0">
                <a:ln>
                  <a:noFill/>
                </a:ln>
                <a:solidFill>
                  <a:prstClr val="black"/>
                </a:solidFill>
                <a:effectLst/>
                <a:uLnTx/>
                <a:uFillTx/>
                <a:latin typeface="Calibri"/>
                <a:ea typeface="+mn-ea"/>
                <a:cs typeface="+mn-cs"/>
              </a:rPr>
              <a:t>2</a:t>
            </a:r>
          </a:p>
        </p:txBody>
      </p:sp>
      <p:sp>
        <p:nvSpPr>
          <p:cNvPr id="33" name="TextBox 32"/>
          <p:cNvSpPr txBox="1"/>
          <p:nvPr/>
        </p:nvSpPr>
        <p:spPr>
          <a:xfrm flipH="1">
            <a:off x="1589163" y="4444131"/>
            <a:ext cx="19398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Area = 274 W/m</a:t>
            </a:r>
            <a:r>
              <a:rPr kumimoji="0" lang="en-US" sz="1800" b="1" i="0" u="none" strike="noStrike" kern="1200" cap="none" spc="0" normalizeH="0" baseline="30000" noProof="0" dirty="0">
                <a:ln>
                  <a:noFill/>
                </a:ln>
                <a:solidFill>
                  <a:srgbClr val="FF0000"/>
                </a:solidFill>
                <a:effectLst/>
                <a:uLnTx/>
                <a:uFillTx/>
                <a:latin typeface="Calibri"/>
                <a:ea typeface="+mn-ea"/>
                <a:cs typeface="+mn-cs"/>
              </a:rPr>
              <a:t>2</a:t>
            </a:r>
          </a:p>
        </p:txBody>
      </p:sp>
      <p:cxnSp>
        <p:nvCxnSpPr>
          <p:cNvPr id="32" name="Straight Arrow Connector 31"/>
          <p:cNvCxnSpPr/>
          <p:nvPr/>
        </p:nvCxnSpPr>
        <p:spPr>
          <a:xfrm flipV="1">
            <a:off x="2310063" y="3899534"/>
            <a:ext cx="481263" cy="5445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3741822" y="2424971"/>
            <a:ext cx="19398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n-ea"/>
                <a:cs typeface="+mn-cs"/>
              </a:rPr>
              <a:t>Area = 307 W/m</a:t>
            </a:r>
            <a:r>
              <a:rPr kumimoji="0" lang="en-US" sz="1800" b="1" i="0" u="none" strike="noStrike" kern="1200" cap="none" spc="0" normalizeH="0" baseline="30000" noProof="0" dirty="0">
                <a:ln>
                  <a:noFill/>
                </a:ln>
                <a:solidFill>
                  <a:srgbClr val="00B050"/>
                </a:solidFill>
                <a:effectLst/>
                <a:uLnTx/>
                <a:uFillTx/>
                <a:latin typeface="Calibri"/>
                <a:ea typeface="+mn-ea"/>
                <a:cs typeface="+mn-cs"/>
              </a:rPr>
              <a:t>2</a:t>
            </a:r>
          </a:p>
        </p:txBody>
      </p:sp>
      <p:cxnSp>
        <p:nvCxnSpPr>
          <p:cNvPr id="3" name="Straight Arrow Connector 2"/>
          <p:cNvCxnSpPr/>
          <p:nvPr/>
        </p:nvCxnSpPr>
        <p:spPr>
          <a:xfrm flipH="1">
            <a:off x="3132826" y="2609637"/>
            <a:ext cx="524774" cy="9746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791326" y="6296054"/>
            <a:ext cx="3310009" cy="369332"/>
          </a:xfrm>
          <a:prstGeom prst="rect">
            <a:avLst/>
          </a:prstGeom>
        </p:spPr>
        <p:txBody>
          <a:bodyPr wrap="none">
            <a:spAutoFit/>
          </a:bodyPr>
          <a:lstStyle/>
          <a:p>
            <a:r>
              <a:rPr lang="en-US" dirty="0"/>
              <a:t>https://arxiv.org/pdf/2006.03098</a:t>
            </a:r>
          </a:p>
        </p:txBody>
      </p:sp>
      <p:pic>
        <p:nvPicPr>
          <p:cNvPr id="4" name="Picture 3">
            <a:extLst>
              <a:ext uri="{FF2B5EF4-FFF2-40B4-BE49-F238E27FC236}">
                <a16:creationId xmlns:a16="http://schemas.microsoft.com/office/drawing/2014/main" id="{95E4B8D9-0AD3-CC9B-A3A0-C5B979A3B80F}"/>
              </a:ext>
            </a:extLst>
          </p:cNvPr>
          <p:cNvPicPr>
            <a:picLocks noChangeAspect="1"/>
          </p:cNvPicPr>
          <p:nvPr/>
        </p:nvPicPr>
        <p:blipFill>
          <a:blip r:embed="rId6"/>
          <a:stretch>
            <a:fillRect/>
          </a:stretch>
        </p:blipFill>
        <p:spPr>
          <a:xfrm>
            <a:off x="128648" y="189423"/>
            <a:ext cx="9075264" cy="1301107"/>
          </a:xfrm>
          <a:prstGeom prst="rect">
            <a:avLst/>
          </a:prstGeom>
        </p:spPr>
      </p:pic>
    </p:spTree>
    <p:extLst>
      <p:ext uri="{BB962C8B-B14F-4D97-AF65-F5344CB8AC3E}">
        <p14:creationId xmlns:p14="http://schemas.microsoft.com/office/powerpoint/2010/main" val="129224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745" y="298939"/>
            <a:ext cx="12054255" cy="1754326"/>
          </a:xfrm>
          <a:prstGeom prst="rect">
            <a:avLst/>
          </a:prstGeom>
          <a:noFill/>
        </p:spPr>
        <p:txBody>
          <a:bodyPr wrap="square" rtlCol="0">
            <a:spAutoFit/>
          </a:bodyPr>
          <a:lstStyle/>
          <a:p>
            <a:r>
              <a:rPr lang="en-US" sz="3600" b="1" dirty="0"/>
              <a:t>     Radiation inside and outside of clouds can be  modelled </a:t>
            </a:r>
          </a:p>
          <a:p>
            <a:r>
              <a:rPr lang="en-US" sz="3600" b="1" dirty="0"/>
              <a:t>                      very accurately with the  formidable</a:t>
            </a:r>
          </a:p>
          <a:p>
            <a:r>
              <a:rPr lang="en-US" sz="3600" b="1" dirty="0"/>
              <a:t>                               “Equation of Transfer”</a:t>
            </a:r>
          </a:p>
        </p:txBody>
      </p:sp>
      <p:pic>
        <p:nvPicPr>
          <p:cNvPr id="3" name="Picture 2"/>
          <p:cNvPicPr>
            <a:picLocks noChangeAspect="1"/>
          </p:cNvPicPr>
          <p:nvPr/>
        </p:nvPicPr>
        <p:blipFill>
          <a:blip r:embed="rId3"/>
          <a:stretch>
            <a:fillRect/>
          </a:stretch>
        </p:blipFill>
        <p:spPr>
          <a:xfrm>
            <a:off x="632006" y="2068486"/>
            <a:ext cx="10382865" cy="874643"/>
          </a:xfrm>
          <a:prstGeom prst="rect">
            <a:avLst/>
          </a:prstGeom>
        </p:spPr>
      </p:pic>
      <p:sp>
        <p:nvSpPr>
          <p:cNvPr id="4" name="TextBox 3"/>
          <p:cNvSpPr txBox="1"/>
          <p:nvPr/>
        </p:nvSpPr>
        <p:spPr>
          <a:xfrm>
            <a:off x="879231" y="3596054"/>
            <a:ext cx="10283456" cy="3600986"/>
          </a:xfrm>
          <a:prstGeom prst="rect">
            <a:avLst/>
          </a:prstGeom>
          <a:noFill/>
        </p:spPr>
        <p:txBody>
          <a:bodyPr wrap="none" rtlCol="0">
            <a:spAutoFit/>
          </a:bodyPr>
          <a:lstStyle/>
          <a:p>
            <a:r>
              <a:rPr lang="en-US" sz="2400" dirty="0"/>
              <a:t>This </a:t>
            </a:r>
            <a:r>
              <a:rPr lang="en-US" sz="2400" dirty="0" err="1"/>
              <a:t>integro</a:t>
            </a:r>
            <a:r>
              <a:rPr lang="en-US" sz="2400" dirty="0"/>
              <a:t> differential equation is too </a:t>
            </a:r>
            <a:r>
              <a:rPr lang="en-US" sz="2400"/>
              <a:t>complicated to discuss </a:t>
            </a:r>
            <a:r>
              <a:rPr lang="en-US" sz="2400" dirty="0"/>
              <a:t>in detail today, </a:t>
            </a:r>
          </a:p>
          <a:p>
            <a:r>
              <a:rPr lang="en-US" sz="2400" dirty="0"/>
              <a:t>but I will try to give the flavor of how to solve it. </a:t>
            </a:r>
          </a:p>
          <a:p>
            <a:endParaRPr lang="en-US" sz="2400" dirty="0"/>
          </a:p>
          <a:p>
            <a:r>
              <a:rPr lang="en-US" sz="2400" dirty="0"/>
              <a:t>For more details, see these links to papers by W. van Wijngaarden and W. Happer</a:t>
            </a:r>
          </a:p>
          <a:p>
            <a:endParaRPr lang="en-US" sz="2400" dirty="0"/>
          </a:p>
          <a:p>
            <a:r>
              <a:rPr lang="en-US" sz="2400" dirty="0">
                <a:hlinkClick r:id="rId4"/>
              </a:rPr>
              <a:t>http://arxiv.org/abs/2205.09713</a:t>
            </a:r>
            <a:r>
              <a:rPr lang="en-US" sz="2400" dirty="0"/>
              <a:t>    2n-Stream Radiative Transfer</a:t>
            </a:r>
          </a:p>
          <a:p>
            <a:endParaRPr lang="en-US" sz="2400" dirty="0"/>
          </a:p>
          <a:p>
            <a:r>
              <a:rPr lang="en-US" sz="2400" dirty="0">
                <a:hlinkClick r:id="rId5"/>
              </a:rPr>
              <a:t>http://arxiv.org/abs/2310.10622</a:t>
            </a:r>
            <a:r>
              <a:rPr lang="en-US" sz="2400" dirty="0"/>
              <a:t>  Radiative Transfer in Cloud Layers</a:t>
            </a:r>
          </a:p>
          <a:p>
            <a:endParaRPr lang="en-US" dirty="0"/>
          </a:p>
          <a:p>
            <a:endParaRPr lang="en-US" dirty="0"/>
          </a:p>
        </p:txBody>
      </p:sp>
    </p:spTree>
    <p:extLst>
      <p:ext uri="{BB962C8B-B14F-4D97-AF65-F5344CB8AC3E}">
        <p14:creationId xmlns:p14="http://schemas.microsoft.com/office/powerpoint/2010/main" val="1522124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C1044F-C9C5-4FDD-A778-9F628A02B429}"/>
              </a:ext>
            </a:extLst>
          </p:cNvPr>
          <p:cNvPicPr>
            <a:picLocks noChangeAspect="1"/>
          </p:cNvPicPr>
          <p:nvPr/>
        </p:nvPicPr>
        <p:blipFill>
          <a:blip r:embed="rId3"/>
          <a:stretch>
            <a:fillRect/>
          </a:stretch>
        </p:blipFill>
        <p:spPr>
          <a:xfrm>
            <a:off x="1397000" y="59266"/>
            <a:ext cx="9413997" cy="6728033"/>
          </a:xfrm>
          <a:prstGeom prst="rect">
            <a:avLst/>
          </a:prstGeom>
        </p:spPr>
      </p:pic>
    </p:spTree>
    <p:extLst>
      <p:ext uri="{BB962C8B-B14F-4D97-AF65-F5344CB8AC3E}">
        <p14:creationId xmlns:p14="http://schemas.microsoft.com/office/powerpoint/2010/main" val="49415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CB8C0-C929-41C5-B48F-697D5BF15D3E}"/>
              </a:ext>
            </a:extLst>
          </p:cNvPr>
          <p:cNvPicPr>
            <a:picLocks noChangeAspect="1"/>
          </p:cNvPicPr>
          <p:nvPr/>
        </p:nvPicPr>
        <p:blipFill>
          <a:blip r:embed="rId3"/>
          <a:stretch>
            <a:fillRect/>
          </a:stretch>
        </p:blipFill>
        <p:spPr>
          <a:xfrm>
            <a:off x="866692" y="127221"/>
            <a:ext cx="10460216" cy="6602547"/>
          </a:xfrm>
          <a:prstGeom prst="rect">
            <a:avLst/>
          </a:prstGeom>
        </p:spPr>
      </p:pic>
    </p:spTree>
    <p:extLst>
      <p:ext uri="{BB962C8B-B14F-4D97-AF65-F5344CB8AC3E}">
        <p14:creationId xmlns:p14="http://schemas.microsoft.com/office/powerpoint/2010/main" val="368963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story of fireworks in America: Why do we celebrate Fourth of July with  fire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68" y="283421"/>
            <a:ext cx="3935509" cy="28082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70499" y="4055146"/>
            <a:ext cx="3958492" cy="2226652"/>
          </a:xfrm>
          <a:prstGeom prst="rect">
            <a:avLst/>
          </a:prstGeom>
        </p:spPr>
      </p:pic>
      <p:pic>
        <p:nvPicPr>
          <p:cNvPr id="5" name="Picture 4"/>
          <p:cNvPicPr>
            <a:picLocks noChangeAspect="1"/>
          </p:cNvPicPr>
          <p:nvPr/>
        </p:nvPicPr>
        <p:blipFill>
          <a:blip r:embed="rId5"/>
          <a:stretch>
            <a:fillRect/>
          </a:stretch>
        </p:blipFill>
        <p:spPr>
          <a:xfrm>
            <a:off x="4444467" y="241426"/>
            <a:ext cx="7389209" cy="2850214"/>
          </a:xfrm>
          <a:prstGeom prst="rect">
            <a:avLst/>
          </a:prstGeom>
        </p:spPr>
      </p:pic>
      <p:pic>
        <p:nvPicPr>
          <p:cNvPr id="6" name="Picture 5"/>
          <p:cNvPicPr>
            <a:picLocks noChangeAspect="1"/>
          </p:cNvPicPr>
          <p:nvPr/>
        </p:nvPicPr>
        <p:blipFill>
          <a:blip r:embed="rId6"/>
          <a:stretch>
            <a:fillRect/>
          </a:stretch>
        </p:blipFill>
        <p:spPr>
          <a:xfrm>
            <a:off x="4444467" y="3938828"/>
            <a:ext cx="7389209" cy="2342970"/>
          </a:xfrm>
          <a:prstGeom prst="rect">
            <a:avLst/>
          </a:prstGeom>
        </p:spPr>
      </p:pic>
    </p:spTree>
    <p:extLst>
      <p:ext uri="{BB962C8B-B14F-4D97-AF65-F5344CB8AC3E}">
        <p14:creationId xmlns:p14="http://schemas.microsoft.com/office/powerpoint/2010/main" val="329728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098616" y="847577"/>
            <a:ext cx="1905000" cy="2409825"/>
          </a:xfrm>
          <a:prstGeom prst="rect">
            <a:avLst/>
          </a:prstGeom>
        </p:spPr>
      </p:pic>
      <p:sp>
        <p:nvSpPr>
          <p:cNvPr id="3" name="TextBox 2"/>
          <p:cNvSpPr txBox="1"/>
          <p:nvPr/>
        </p:nvSpPr>
        <p:spPr>
          <a:xfrm>
            <a:off x="10259809" y="201246"/>
            <a:ext cx="1743807" cy="646331"/>
          </a:xfrm>
          <a:prstGeom prst="rect">
            <a:avLst/>
          </a:prstGeom>
          <a:noFill/>
        </p:spPr>
        <p:txBody>
          <a:bodyPr wrap="square" rtlCol="0">
            <a:spAutoFit/>
          </a:bodyPr>
          <a:lstStyle/>
          <a:p>
            <a:r>
              <a:rPr lang="en-US" dirty="0" err="1"/>
              <a:t>Gian</a:t>
            </a:r>
            <a:r>
              <a:rPr lang="en-US" dirty="0"/>
              <a:t> Carlo Wick</a:t>
            </a:r>
          </a:p>
          <a:p>
            <a:r>
              <a:rPr lang="en-US" dirty="0"/>
              <a:t>     1909-1992</a:t>
            </a:r>
          </a:p>
        </p:txBody>
      </p:sp>
      <p:pic>
        <p:nvPicPr>
          <p:cNvPr id="4" name="Picture 3">
            <a:extLst>
              <a:ext uri="{FF2B5EF4-FFF2-40B4-BE49-F238E27FC236}">
                <a16:creationId xmlns:a16="http://schemas.microsoft.com/office/drawing/2014/main" id="{472A7B67-91F3-4B60-A7D5-33A8C38397E3}"/>
              </a:ext>
            </a:extLst>
          </p:cNvPr>
          <p:cNvPicPr>
            <a:picLocks noChangeAspect="1"/>
          </p:cNvPicPr>
          <p:nvPr/>
        </p:nvPicPr>
        <p:blipFill>
          <a:blip r:embed="rId4"/>
          <a:stretch>
            <a:fillRect/>
          </a:stretch>
        </p:blipFill>
        <p:spPr>
          <a:xfrm>
            <a:off x="10017857" y="4580465"/>
            <a:ext cx="2174143" cy="2174143"/>
          </a:xfrm>
          <a:prstGeom prst="rect">
            <a:avLst/>
          </a:prstGeom>
        </p:spPr>
      </p:pic>
      <p:sp>
        <p:nvSpPr>
          <p:cNvPr id="7" name="TextBox 6">
            <a:extLst>
              <a:ext uri="{FF2B5EF4-FFF2-40B4-BE49-F238E27FC236}">
                <a16:creationId xmlns:a16="http://schemas.microsoft.com/office/drawing/2014/main" id="{AB9F4708-F8E2-4705-9BFF-513FF83EB623}"/>
              </a:ext>
            </a:extLst>
          </p:cNvPr>
          <p:cNvSpPr txBox="1"/>
          <p:nvPr/>
        </p:nvSpPr>
        <p:spPr>
          <a:xfrm>
            <a:off x="10017857" y="3759200"/>
            <a:ext cx="2174142" cy="646331"/>
          </a:xfrm>
          <a:prstGeom prst="rect">
            <a:avLst/>
          </a:prstGeom>
          <a:noFill/>
        </p:spPr>
        <p:txBody>
          <a:bodyPr wrap="square" rtlCol="0">
            <a:spAutoFit/>
          </a:bodyPr>
          <a:lstStyle/>
          <a:p>
            <a:r>
              <a:rPr lang="en-US" dirty="0"/>
              <a:t>Claude Shannon</a:t>
            </a:r>
          </a:p>
          <a:p>
            <a:r>
              <a:rPr lang="en-US" dirty="0"/>
              <a:t>     1916-2001</a:t>
            </a:r>
          </a:p>
        </p:txBody>
      </p:sp>
      <p:pic>
        <p:nvPicPr>
          <p:cNvPr id="8" name="Picture 7">
            <a:extLst>
              <a:ext uri="{FF2B5EF4-FFF2-40B4-BE49-F238E27FC236}">
                <a16:creationId xmlns:a16="http://schemas.microsoft.com/office/drawing/2014/main" id="{22BD4C37-A424-4ADA-9F7C-EEA24060C1F2}"/>
              </a:ext>
            </a:extLst>
          </p:cNvPr>
          <p:cNvPicPr>
            <a:picLocks noChangeAspect="1"/>
          </p:cNvPicPr>
          <p:nvPr/>
        </p:nvPicPr>
        <p:blipFill>
          <a:blip r:embed="rId5"/>
          <a:stretch>
            <a:fillRect/>
          </a:stretch>
        </p:blipFill>
        <p:spPr>
          <a:xfrm>
            <a:off x="373713" y="847577"/>
            <a:ext cx="9023186" cy="5295867"/>
          </a:xfrm>
          <a:prstGeom prst="rect">
            <a:avLst/>
          </a:prstGeom>
        </p:spPr>
      </p:pic>
      <p:sp>
        <p:nvSpPr>
          <p:cNvPr id="6" name="TextBox 5">
            <a:extLst>
              <a:ext uri="{FF2B5EF4-FFF2-40B4-BE49-F238E27FC236}">
                <a16:creationId xmlns:a16="http://schemas.microsoft.com/office/drawing/2014/main" id="{087D352D-0425-725D-61C2-580ED60097B8}"/>
              </a:ext>
            </a:extLst>
          </p:cNvPr>
          <p:cNvSpPr txBox="1"/>
          <p:nvPr/>
        </p:nvSpPr>
        <p:spPr>
          <a:xfrm>
            <a:off x="2859914" y="201246"/>
            <a:ext cx="4538165" cy="646331"/>
          </a:xfrm>
          <a:prstGeom prst="rect">
            <a:avLst/>
          </a:prstGeom>
          <a:noFill/>
        </p:spPr>
        <p:txBody>
          <a:bodyPr wrap="none" rtlCol="0">
            <a:spAutoFit/>
          </a:bodyPr>
          <a:lstStyle/>
          <a:p>
            <a:r>
              <a:rPr lang="en-US" sz="3600" dirty="0"/>
              <a:t>2N-STREAM SAMPLING</a:t>
            </a:r>
          </a:p>
        </p:txBody>
      </p:sp>
    </p:spTree>
    <p:extLst>
      <p:ext uri="{BB962C8B-B14F-4D97-AF65-F5344CB8AC3E}">
        <p14:creationId xmlns:p14="http://schemas.microsoft.com/office/powerpoint/2010/main" val="598742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7D990E-416B-42E3-A6A6-AD962BB8B260}"/>
              </a:ext>
            </a:extLst>
          </p:cNvPr>
          <p:cNvPicPr>
            <a:picLocks noChangeAspect="1"/>
          </p:cNvPicPr>
          <p:nvPr/>
        </p:nvPicPr>
        <p:blipFill>
          <a:blip r:embed="rId3"/>
          <a:stretch>
            <a:fillRect/>
          </a:stretch>
        </p:blipFill>
        <p:spPr>
          <a:xfrm>
            <a:off x="141368" y="357809"/>
            <a:ext cx="11825662" cy="6186113"/>
          </a:xfrm>
          <a:prstGeom prst="rect">
            <a:avLst/>
          </a:prstGeom>
        </p:spPr>
      </p:pic>
    </p:spTree>
    <p:extLst>
      <p:ext uri="{BB962C8B-B14F-4D97-AF65-F5344CB8AC3E}">
        <p14:creationId xmlns:p14="http://schemas.microsoft.com/office/powerpoint/2010/main" val="1312590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1394" y="6383187"/>
            <a:ext cx="3224088" cy="369332"/>
          </a:xfrm>
          <a:prstGeom prst="rect">
            <a:avLst/>
          </a:prstGeom>
        </p:spPr>
        <p:txBody>
          <a:bodyPr wrap="none">
            <a:spAutoFit/>
          </a:bodyPr>
          <a:lstStyle/>
          <a:p>
            <a:r>
              <a:rPr lang="en-US" dirty="0"/>
              <a:t>http://arxiv.org/abs/2205.09713</a:t>
            </a:r>
          </a:p>
        </p:txBody>
      </p:sp>
      <p:pic>
        <p:nvPicPr>
          <p:cNvPr id="4" name="Picture 3"/>
          <p:cNvPicPr>
            <a:picLocks noChangeAspect="1"/>
          </p:cNvPicPr>
          <p:nvPr/>
        </p:nvPicPr>
        <p:blipFill>
          <a:blip r:embed="rId3"/>
          <a:stretch>
            <a:fillRect/>
          </a:stretch>
        </p:blipFill>
        <p:spPr>
          <a:xfrm>
            <a:off x="1875692" y="3272239"/>
            <a:ext cx="7315200" cy="3110948"/>
          </a:xfrm>
          <a:prstGeom prst="rect">
            <a:avLst/>
          </a:prstGeom>
        </p:spPr>
      </p:pic>
      <p:pic>
        <p:nvPicPr>
          <p:cNvPr id="2" name="Picture 1">
            <a:extLst>
              <a:ext uri="{FF2B5EF4-FFF2-40B4-BE49-F238E27FC236}">
                <a16:creationId xmlns:a16="http://schemas.microsoft.com/office/drawing/2014/main" id="{7F7870F6-E2D7-4BCA-A111-73B1D9ABCF61}"/>
              </a:ext>
            </a:extLst>
          </p:cNvPr>
          <p:cNvPicPr>
            <a:picLocks noChangeAspect="1"/>
          </p:cNvPicPr>
          <p:nvPr/>
        </p:nvPicPr>
        <p:blipFill>
          <a:blip r:embed="rId4"/>
          <a:stretch>
            <a:fillRect/>
          </a:stretch>
        </p:blipFill>
        <p:spPr>
          <a:xfrm>
            <a:off x="2114309" y="297545"/>
            <a:ext cx="7963382" cy="2974694"/>
          </a:xfrm>
          <a:prstGeom prst="rect">
            <a:avLst/>
          </a:prstGeom>
        </p:spPr>
      </p:pic>
    </p:spTree>
    <p:extLst>
      <p:ext uri="{BB962C8B-B14F-4D97-AF65-F5344CB8AC3E}">
        <p14:creationId xmlns:p14="http://schemas.microsoft.com/office/powerpoint/2010/main" val="173172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99084" y="2259623"/>
            <a:ext cx="1947817" cy="2754923"/>
          </a:xfrm>
          <a:prstGeom prst="rect">
            <a:avLst/>
          </a:prstGeom>
        </p:spPr>
      </p:pic>
      <p:sp>
        <p:nvSpPr>
          <p:cNvPr id="5" name="TextBox 4"/>
          <p:cNvSpPr txBox="1"/>
          <p:nvPr/>
        </p:nvSpPr>
        <p:spPr>
          <a:xfrm>
            <a:off x="10009940" y="1613292"/>
            <a:ext cx="1726104" cy="646331"/>
          </a:xfrm>
          <a:prstGeom prst="rect">
            <a:avLst/>
          </a:prstGeom>
          <a:noFill/>
        </p:spPr>
        <p:txBody>
          <a:bodyPr wrap="square" rtlCol="0">
            <a:spAutoFit/>
          </a:bodyPr>
          <a:lstStyle/>
          <a:p>
            <a:r>
              <a:rPr lang="en-US" dirty="0"/>
              <a:t>Gustav Kirchhoff</a:t>
            </a:r>
          </a:p>
          <a:p>
            <a:r>
              <a:rPr lang="en-US" dirty="0"/>
              <a:t>    1824-1887</a:t>
            </a:r>
          </a:p>
        </p:txBody>
      </p:sp>
      <p:pic>
        <p:nvPicPr>
          <p:cNvPr id="6" name="Picture 5"/>
          <p:cNvPicPr>
            <a:picLocks noChangeAspect="1"/>
          </p:cNvPicPr>
          <p:nvPr/>
        </p:nvPicPr>
        <p:blipFill>
          <a:blip r:embed="rId4"/>
          <a:stretch>
            <a:fillRect/>
          </a:stretch>
        </p:blipFill>
        <p:spPr>
          <a:xfrm>
            <a:off x="52000" y="266330"/>
            <a:ext cx="9783251" cy="6485138"/>
          </a:xfrm>
          <a:prstGeom prst="rect">
            <a:avLst/>
          </a:prstGeom>
        </p:spPr>
      </p:pic>
    </p:spTree>
    <p:extLst>
      <p:ext uri="{BB962C8B-B14F-4D97-AF65-F5344CB8AC3E}">
        <p14:creationId xmlns:p14="http://schemas.microsoft.com/office/powerpoint/2010/main" val="252845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John Leslie (physicist)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John Leslie (physicist)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8150470" y="1647916"/>
            <a:ext cx="3566014" cy="4710387"/>
          </a:xfrm>
          <a:prstGeom prst="rect">
            <a:avLst/>
          </a:prstGeom>
        </p:spPr>
      </p:pic>
      <p:sp>
        <p:nvSpPr>
          <p:cNvPr id="5" name="TextBox 4"/>
          <p:cNvSpPr txBox="1"/>
          <p:nvPr/>
        </p:nvSpPr>
        <p:spPr>
          <a:xfrm flipH="1">
            <a:off x="9163340" y="395654"/>
            <a:ext cx="2644728" cy="1200329"/>
          </a:xfrm>
          <a:prstGeom prst="rect">
            <a:avLst/>
          </a:prstGeom>
          <a:noFill/>
        </p:spPr>
        <p:txBody>
          <a:bodyPr wrap="square" rtlCol="0">
            <a:spAutoFit/>
          </a:bodyPr>
          <a:lstStyle/>
          <a:p>
            <a:r>
              <a:rPr lang="en-US" sz="2400" dirty="0"/>
              <a:t>John Leslie</a:t>
            </a:r>
          </a:p>
          <a:p>
            <a:r>
              <a:rPr lang="en-US" sz="2400" dirty="0"/>
              <a:t>Scottish Physicist</a:t>
            </a:r>
          </a:p>
          <a:p>
            <a:r>
              <a:rPr lang="en-US" sz="2400" dirty="0"/>
              <a:t>1766-1832</a:t>
            </a:r>
          </a:p>
        </p:txBody>
      </p:sp>
      <p:pic>
        <p:nvPicPr>
          <p:cNvPr id="8" name="Picture 7"/>
          <p:cNvPicPr>
            <a:picLocks noChangeAspect="1"/>
          </p:cNvPicPr>
          <p:nvPr/>
        </p:nvPicPr>
        <p:blipFill>
          <a:blip r:embed="rId4"/>
          <a:stretch>
            <a:fillRect/>
          </a:stretch>
        </p:blipFill>
        <p:spPr>
          <a:xfrm>
            <a:off x="612775" y="2127738"/>
            <a:ext cx="1908853" cy="4497456"/>
          </a:xfrm>
          <a:prstGeom prst="rect">
            <a:avLst/>
          </a:prstGeom>
        </p:spPr>
      </p:pic>
      <p:sp>
        <p:nvSpPr>
          <p:cNvPr id="9" name="TextBox 8"/>
          <p:cNvSpPr txBox="1"/>
          <p:nvPr/>
        </p:nvSpPr>
        <p:spPr>
          <a:xfrm flipH="1">
            <a:off x="460374" y="764931"/>
            <a:ext cx="2625725" cy="830997"/>
          </a:xfrm>
          <a:prstGeom prst="rect">
            <a:avLst/>
          </a:prstGeom>
          <a:noFill/>
        </p:spPr>
        <p:txBody>
          <a:bodyPr wrap="square" rtlCol="0">
            <a:spAutoFit/>
          </a:bodyPr>
          <a:lstStyle/>
          <a:p>
            <a:r>
              <a:rPr lang="en-US" sz="2400" dirty="0"/>
              <a:t>Leslie’s </a:t>
            </a:r>
            <a:r>
              <a:rPr lang="en-US" sz="2400" dirty="0" err="1"/>
              <a:t>Aethrioscope</a:t>
            </a:r>
            <a:endParaRPr lang="en-US" sz="2400" dirty="0"/>
          </a:p>
        </p:txBody>
      </p:sp>
      <p:sp>
        <p:nvSpPr>
          <p:cNvPr id="10" name="TextBox 9"/>
          <p:cNvSpPr txBox="1"/>
          <p:nvPr/>
        </p:nvSpPr>
        <p:spPr>
          <a:xfrm>
            <a:off x="3086099" y="1180429"/>
            <a:ext cx="4721469" cy="4524315"/>
          </a:xfrm>
          <a:prstGeom prst="rect">
            <a:avLst/>
          </a:prstGeom>
          <a:noFill/>
        </p:spPr>
        <p:txBody>
          <a:bodyPr wrap="square" rtlCol="0">
            <a:spAutoFit/>
          </a:bodyPr>
          <a:lstStyle/>
          <a:p>
            <a:r>
              <a:rPr lang="en-US" sz="2400" dirty="0"/>
              <a:t>“The sensibility of the instrument is very striking, for the liquor incessantly falls and rises in the stem with every passing cloud.  In fine weather, the </a:t>
            </a:r>
            <a:r>
              <a:rPr lang="en-US" sz="2400" dirty="0" err="1"/>
              <a:t>aethrioscope</a:t>
            </a:r>
            <a:r>
              <a:rPr lang="en-US" sz="2400" dirty="0"/>
              <a:t> will seldom indicate a frigorific impression of less than 30 or more than 80 millesimal degrees. If the sky become overclouded, may be reduce to as low as 15</a:t>
            </a:r>
            <a:r>
              <a:rPr lang="en-US" sz="2400" baseline="30000" dirty="0"/>
              <a:t>o</a:t>
            </a:r>
            <a:r>
              <a:rPr lang="en-US" sz="2400" dirty="0"/>
              <a:t> or even 5</a:t>
            </a:r>
            <a:r>
              <a:rPr lang="en-US" sz="2400" baseline="30000" dirty="0"/>
              <a:t>o</a:t>
            </a:r>
            <a:r>
              <a:rPr lang="en-US" sz="2400" dirty="0"/>
              <a:t> when the congregated </a:t>
            </a:r>
            <a:r>
              <a:rPr lang="en-US" sz="2400" dirty="0" err="1"/>
              <a:t>vapours</a:t>
            </a:r>
            <a:r>
              <a:rPr lang="en-US" sz="2400" dirty="0"/>
              <a:t> hover on the hilly tracts.”</a:t>
            </a:r>
          </a:p>
        </p:txBody>
      </p:sp>
      <p:sp>
        <p:nvSpPr>
          <p:cNvPr id="6" name="Rectangle 5"/>
          <p:cNvSpPr/>
          <p:nvPr/>
        </p:nvSpPr>
        <p:spPr>
          <a:xfrm>
            <a:off x="2673927" y="5896638"/>
            <a:ext cx="6096000" cy="923330"/>
          </a:xfrm>
          <a:prstGeom prst="rect">
            <a:avLst/>
          </a:prstGeom>
        </p:spPr>
        <p:txBody>
          <a:bodyPr>
            <a:spAutoFit/>
          </a:bodyPr>
          <a:lstStyle/>
          <a:p>
            <a:r>
              <a:rPr lang="en-US" dirty="0">
                <a:hlinkClick r:id="rId5"/>
              </a:rPr>
              <a:t>A Short Account of Experiments and Instruments, Depending on the Relations of Air to Heat and ... : John Leslie : Free Download, Borrow, and Streaming : Internet Archive</a:t>
            </a:r>
            <a:endParaRPr lang="en-US" dirty="0"/>
          </a:p>
        </p:txBody>
      </p:sp>
    </p:spTree>
    <p:extLst>
      <p:ext uri="{BB962C8B-B14F-4D97-AF65-F5344CB8AC3E}">
        <p14:creationId xmlns:p14="http://schemas.microsoft.com/office/powerpoint/2010/main" val="2568943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8015" y="1151366"/>
            <a:ext cx="5479279" cy="5486826"/>
          </a:xfrm>
          <a:prstGeom prst="rect">
            <a:avLst/>
          </a:prstGeom>
        </p:spPr>
      </p:pic>
      <p:sp>
        <p:nvSpPr>
          <p:cNvPr id="3" name="TextBox 2"/>
          <p:cNvSpPr txBox="1"/>
          <p:nvPr/>
        </p:nvSpPr>
        <p:spPr>
          <a:xfrm>
            <a:off x="993530" y="105507"/>
            <a:ext cx="9882555" cy="954107"/>
          </a:xfrm>
          <a:prstGeom prst="rect">
            <a:avLst/>
          </a:prstGeom>
          <a:noFill/>
        </p:spPr>
        <p:txBody>
          <a:bodyPr wrap="square" rtlCol="0">
            <a:spAutoFit/>
          </a:bodyPr>
          <a:lstStyle/>
          <a:p>
            <a:r>
              <a:rPr lang="en-US" sz="2800" dirty="0"/>
              <a:t>        The Blue Marble.  A photograph of Earth and its clouds</a:t>
            </a:r>
          </a:p>
          <a:p>
            <a:r>
              <a:rPr lang="en-US" sz="2800" dirty="0"/>
              <a:t> taken by Lunar astronaut Harrison Schmitt, 7 December, 1972. </a:t>
            </a:r>
          </a:p>
        </p:txBody>
      </p:sp>
      <p:sp>
        <p:nvSpPr>
          <p:cNvPr id="4" name="TextBox 3"/>
          <p:cNvSpPr txBox="1"/>
          <p:nvPr/>
        </p:nvSpPr>
        <p:spPr>
          <a:xfrm flipH="1">
            <a:off x="7294879" y="1120182"/>
            <a:ext cx="4631789" cy="5632311"/>
          </a:xfrm>
          <a:prstGeom prst="rect">
            <a:avLst/>
          </a:prstGeom>
          <a:noFill/>
        </p:spPr>
        <p:txBody>
          <a:bodyPr wrap="square" rtlCol="0">
            <a:spAutoFit/>
          </a:bodyPr>
          <a:lstStyle/>
          <a:p>
            <a:r>
              <a:rPr lang="en-US" sz="2400" b="1" dirty="0"/>
              <a:t>TAKE AWAY MESSAGES</a:t>
            </a:r>
          </a:p>
          <a:p>
            <a:endParaRPr lang="en-US" sz="2400" dirty="0"/>
          </a:p>
          <a:p>
            <a:r>
              <a:rPr lang="en-US" sz="2400" dirty="0"/>
              <a:t>Clouds and water vapor are much more important than greenhouse gases for Earth’s climate.</a:t>
            </a:r>
          </a:p>
          <a:p>
            <a:endParaRPr lang="en-US" sz="2400" dirty="0"/>
          </a:p>
          <a:p>
            <a:r>
              <a:rPr lang="en-US" sz="2400" dirty="0"/>
              <a:t>Doubling CO</a:t>
            </a:r>
            <a:r>
              <a:rPr lang="en-US" sz="2400" baseline="-25000" dirty="0"/>
              <a:t>2</a:t>
            </a:r>
            <a:r>
              <a:rPr lang="en-US" sz="2400" dirty="0"/>
              <a:t> concentration, a 100% increase only decreases radiation to space by 1%. Covering half the sky with clouds decrease solar heating by 50%.</a:t>
            </a:r>
          </a:p>
          <a:p>
            <a:endParaRPr lang="en-US" sz="2400" dirty="0"/>
          </a:p>
          <a:p>
            <a:r>
              <a:rPr lang="en-US" sz="2400" dirty="0"/>
              <a:t>Clouds can be quantitatively modeled with 2n-Stream Radiative Transfer Theory.</a:t>
            </a:r>
          </a:p>
        </p:txBody>
      </p:sp>
    </p:spTree>
    <p:extLst>
      <p:ext uri="{BB962C8B-B14F-4D97-AF65-F5344CB8AC3E}">
        <p14:creationId xmlns:p14="http://schemas.microsoft.com/office/powerpoint/2010/main" val="374083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9728" y="0"/>
            <a:ext cx="12038734" cy="6858000"/>
          </a:xfrm>
          <a:prstGeom prst="rect">
            <a:avLst/>
          </a:prstGeom>
        </p:spPr>
      </p:pic>
    </p:spTree>
    <p:extLst>
      <p:ext uri="{BB962C8B-B14F-4D97-AF65-F5344CB8AC3E}">
        <p14:creationId xmlns:p14="http://schemas.microsoft.com/office/powerpoint/2010/main" val="132882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C560FA-1B34-38DE-4CD1-21843ABAAB7B}"/>
              </a:ext>
            </a:extLst>
          </p:cNvPr>
          <p:cNvPicPr>
            <a:picLocks noChangeAspect="1"/>
          </p:cNvPicPr>
          <p:nvPr/>
        </p:nvPicPr>
        <p:blipFill>
          <a:blip r:embed="rId3"/>
          <a:stretch>
            <a:fillRect/>
          </a:stretch>
        </p:blipFill>
        <p:spPr>
          <a:xfrm>
            <a:off x="1524000" y="0"/>
            <a:ext cx="9144000" cy="6858000"/>
          </a:xfrm>
          <a:prstGeom prst="rect">
            <a:avLst/>
          </a:prstGeom>
        </p:spPr>
      </p:pic>
      <p:sp>
        <p:nvSpPr>
          <p:cNvPr id="2" name="TextBox 1">
            <a:extLst>
              <a:ext uri="{FF2B5EF4-FFF2-40B4-BE49-F238E27FC236}">
                <a16:creationId xmlns:a16="http://schemas.microsoft.com/office/drawing/2014/main" id="{AC0C153F-787B-4350-9A98-248458AE50EA}"/>
              </a:ext>
            </a:extLst>
          </p:cNvPr>
          <p:cNvSpPr txBox="1"/>
          <p:nvPr/>
        </p:nvSpPr>
        <p:spPr>
          <a:xfrm>
            <a:off x="4028537" y="733244"/>
            <a:ext cx="4580625" cy="584775"/>
          </a:xfrm>
          <a:prstGeom prst="rect">
            <a:avLst/>
          </a:prstGeom>
          <a:noFill/>
        </p:spPr>
        <p:txBody>
          <a:bodyPr wrap="square" rtlCol="0">
            <a:spAutoFit/>
          </a:bodyPr>
          <a:lstStyle/>
          <a:p>
            <a:r>
              <a:rPr lang="en-US" sz="3200" b="1" dirty="0"/>
              <a:t>(measures sunlight)</a:t>
            </a:r>
          </a:p>
        </p:txBody>
      </p:sp>
    </p:spTree>
    <p:extLst>
      <p:ext uri="{BB962C8B-B14F-4D97-AF65-F5344CB8AC3E}">
        <p14:creationId xmlns:p14="http://schemas.microsoft.com/office/powerpoint/2010/main" val="815834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S320 Output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496" y="909522"/>
            <a:ext cx="7307245" cy="55430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23545" y="6329812"/>
            <a:ext cx="11445246" cy="523220"/>
          </a:xfrm>
          <a:prstGeom prst="rect">
            <a:avLst/>
          </a:prstGeom>
        </p:spPr>
        <p:txBody>
          <a:bodyPr wrap="square">
            <a:spAutoFit/>
          </a:bodyPr>
          <a:lstStyle/>
          <a:p>
            <a:r>
              <a:rPr lang="en-US" sz="2800" dirty="0"/>
              <a:t>https://www.campbellsci.ca/blog/measuring-sun-accurately-simply</a:t>
            </a:r>
          </a:p>
        </p:txBody>
      </p:sp>
      <p:sp>
        <p:nvSpPr>
          <p:cNvPr id="4" name="TextBox 3">
            <a:extLst>
              <a:ext uri="{FF2B5EF4-FFF2-40B4-BE49-F238E27FC236}">
                <a16:creationId xmlns:a16="http://schemas.microsoft.com/office/drawing/2014/main" id="{219E822B-63B5-D86F-608F-ECE22B8B4FF2}"/>
              </a:ext>
            </a:extLst>
          </p:cNvPr>
          <p:cNvSpPr txBox="1"/>
          <p:nvPr/>
        </p:nvSpPr>
        <p:spPr>
          <a:xfrm>
            <a:off x="769988" y="276716"/>
            <a:ext cx="11046002" cy="584775"/>
          </a:xfrm>
          <a:prstGeom prst="rect">
            <a:avLst/>
          </a:prstGeom>
          <a:noFill/>
        </p:spPr>
        <p:txBody>
          <a:bodyPr wrap="square" rtlCol="0">
            <a:spAutoFit/>
          </a:bodyPr>
          <a:lstStyle/>
          <a:p>
            <a:r>
              <a:rPr lang="en-US" sz="3200" b="1" dirty="0"/>
              <a:t>Pyranometer Measurements of Solar Flux on Earth’s surface</a:t>
            </a:r>
          </a:p>
        </p:txBody>
      </p:sp>
      <p:sp>
        <p:nvSpPr>
          <p:cNvPr id="3" name="TextBox 2">
            <a:extLst>
              <a:ext uri="{FF2B5EF4-FFF2-40B4-BE49-F238E27FC236}">
                <a16:creationId xmlns:a16="http://schemas.microsoft.com/office/drawing/2014/main" id="{B7BDE186-1250-D290-DB3B-329B1D1107AE}"/>
              </a:ext>
            </a:extLst>
          </p:cNvPr>
          <p:cNvSpPr txBox="1"/>
          <p:nvPr/>
        </p:nvSpPr>
        <p:spPr>
          <a:xfrm>
            <a:off x="4278086" y="5290458"/>
            <a:ext cx="549189" cy="369332"/>
          </a:xfrm>
          <a:prstGeom prst="rect">
            <a:avLst/>
          </a:prstGeom>
          <a:noFill/>
        </p:spPr>
        <p:txBody>
          <a:bodyPr wrap="none" rtlCol="0">
            <a:spAutoFit/>
          </a:bodyPr>
          <a:lstStyle/>
          <a:p>
            <a:r>
              <a:rPr lang="en-US" b="1" dirty="0"/>
              <a:t>Day</a:t>
            </a:r>
          </a:p>
        </p:txBody>
      </p:sp>
      <p:sp>
        <p:nvSpPr>
          <p:cNvPr id="5" name="TextBox 4">
            <a:extLst>
              <a:ext uri="{FF2B5EF4-FFF2-40B4-BE49-F238E27FC236}">
                <a16:creationId xmlns:a16="http://schemas.microsoft.com/office/drawing/2014/main" id="{2591EF7D-C0AE-C775-5559-4CC80567855B}"/>
              </a:ext>
            </a:extLst>
          </p:cNvPr>
          <p:cNvSpPr txBox="1"/>
          <p:nvPr/>
        </p:nvSpPr>
        <p:spPr>
          <a:xfrm>
            <a:off x="7532915" y="5290458"/>
            <a:ext cx="549189" cy="369332"/>
          </a:xfrm>
          <a:prstGeom prst="rect">
            <a:avLst/>
          </a:prstGeom>
          <a:noFill/>
        </p:spPr>
        <p:txBody>
          <a:bodyPr wrap="none" rtlCol="0">
            <a:spAutoFit/>
          </a:bodyPr>
          <a:lstStyle/>
          <a:p>
            <a:r>
              <a:rPr lang="en-US" b="1" dirty="0"/>
              <a:t>Day</a:t>
            </a:r>
          </a:p>
        </p:txBody>
      </p:sp>
      <p:sp>
        <p:nvSpPr>
          <p:cNvPr id="6" name="TextBox 5">
            <a:extLst>
              <a:ext uri="{FF2B5EF4-FFF2-40B4-BE49-F238E27FC236}">
                <a16:creationId xmlns:a16="http://schemas.microsoft.com/office/drawing/2014/main" id="{F26F6E5D-4F2E-384A-2198-319F93E4D4C0}"/>
              </a:ext>
            </a:extLst>
          </p:cNvPr>
          <p:cNvSpPr txBox="1"/>
          <p:nvPr/>
        </p:nvSpPr>
        <p:spPr>
          <a:xfrm>
            <a:off x="5941226" y="5290458"/>
            <a:ext cx="703526" cy="369332"/>
          </a:xfrm>
          <a:prstGeom prst="rect">
            <a:avLst/>
          </a:prstGeom>
          <a:noFill/>
        </p:spPr>
        <p:txBody>
          <a:bodyPr wrap="none" rtlCol="0">
            <a:spAutoFit/>
          </a:bodyPr>
          <a:lstStyle/>
          <a:p>
            <a:r>
              <a:rPr lang="en-US" b="1" dirty="0"/>
              <a:t>Night</a:t>
            </a:r>
          </a:p>
        </p:txBody>
      </p:sp>
      <p:sp>
        <p:nvSpPr>
          <p:cNvPr id="7" name="TextBox 6">
            <a:extLst>
              <a:ext uri="{FF2B5EF4-FFF2-40B4-BE49-F238E27FC236}">
                <a16:creationId xmlns:a16="http://schemas.microsoft.com/office/drawing/2014/main" id="{A405B8B2-D973-404B-93D3-BDD9236FD475}"/>
              </a:ext>
            </a:extLst>
          </p:cNvPr>
          <p:cNvSpPr txBox="1"/>
          <p:nvPr/>
        </p:nvSpPr>
        <p:spPr>
          <a:xfrm>
            <a:off x="10191709" y="3357889"/>
            <a:ext cx="1665264" cy="954107"/>
          </a:xfrm>
          <a:prstGeom prst="rect">
            <a:avLst/>
          </a:prstGeom>
          <a:noFill/>
        </p:spPr>
        <p:txBody>
          <a:bodyPr wrap="none" rtlCol="0">
            <a:spAutoFit/>
          </a:bodyPr>
          <a:lstStyle/>
          <a:p>
            <a:r>
              <a:rPr lang="en-US" sz="2800" dirty="0"/>
              <a:t>Utah, USA</a:t>
            </a:r>
          </a:p>
          <a:p>
            <a:r>
              <a:rPr lang="en-US" sz="2800" dirty="0"/>
              <a:t>August</a:t>
            </a:r>
          </a:p>
        </p:txBody>
      </p:sp>
    </p:spTree>
    <p:extLst>
      <p:ext uri="{BB962C8B-B14F-4D97-AF65-F5344CB8AC3E}">
        <p14:creationId xmlns:p14="http://schemas.microsoft.com/office/powerpoint/2010/main" val="280250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76346" y="1199784"/>
            <a:ext cx="7688140" cy="4837614"/>
          </a:xfrm>
          <a:prstGeom prst="rect">
            <a:avLst/>
          </a:prstGeom>
        </p:spPr>
      </p:pic>
      <p:sp>
        <p:nvSpPr>
          <p:cNvPr id="4" name="Rectangle 3"/>
          <p:cNvSpPr/>
          <p:nvPr/>
        </p:nvSpPr>
        <p:spPr>
          <a:xfrm>
            <a:off x="0" y="6116529"/>
            <a:ext cx="12192000" cy="369332"/>
          </a:xfrm>
          <a:prstGeom prst="rect">
            <a:avLst/>
          </a:prstGeom>
        </p:spPr>
        <p:txBody>
          <a:bodyPr wrap="square">
            <a:spAutoFit/>
          </a:bodyPr>
          <a:lstStyle/>
          <a:p>
            <a:r>
              <a:rPr lang="en-US" dirty="0"/>
              <a:t>https://www.researchgate.net/publication/237353475_Systematic_Analysis_of_Meteorological_Irradiation_Effects/figures?lo=1</a:t>
            </a:r>
          </a:p>
        </p:txBody>
      </p:sp>
      <p:pic>
        <p:nvPicPr>
          <p:cNvPr id="5" name="Picture 4"/>
          <p:cNvPicPr>
            <a:picLocks noChangeAspect="1"/>
          </p:cNvPicPr>
          <p:nvPr/>
        </p:nvPicPr>
        <p:blipFill>
          <a:blip r:embed="rId4"/>
          <a:stretch>
            <a:fillRect/>
          </a:stretch>
        </p:blipFill>
        <p:spPr>
          <a:xfrm flipH="1">
            <a:off x="704850" y="2382715"/>
            <a:ext cx="3236302" cy="3236302"/>
          </a:xfrm>
          <a:prstGeom prst="rect">
            <a:avLst/>
          </a:prstGeom>
        </p:spPr>
      </p:pic>
      <p:sp>
        <p:nvSpPr>
          <p:cNvPr id="6" name="Rectangle 5"/>
          <p:cNvSpPr/>
          <p:nvPr/>
        </p:nvSpPr>
        <p:spPr>
          <a:xfrm>
            <a:off x="490336" y="1949293"/>
            <a:ext cx="3450816" cy="369332"/>
          </a:xfrm>
          <a:prstGeom prst="rect">
            <a:avLst/>
          </a:prstGeom>
        </p:spPr>
        <p:txBody>
          <a:bodyPr wrap="none">
            <a:spAutoFit/>
          </a:bodyPr>
          <a:lstStyle/>
          <a:p>
            <a:r>
              <a:rPr lang="en-US" dirty="0" err="1"/>
              <a:t>Kipp</a:t>
            </a:r>
            <a:r>
              <a:rPr lang="en-US" dirty="0"/>
              <a:t> &amp; </a:t>
            </a:r>
            <a:r>
              <a:rPr lang="en-US" dirty="0" err="1"/>
              <a:t>Zonen</a:t>
            </a:r>
            <a:r>
              <a:rPr lang="en-US" dirty="0"/>
              <a:t> CMP22 </a:t>
            </a:r>
            <a:r>
              <a:rPr lang="en-US" dirty="0" err="1"/>
              <a:t>Pyranometer</a:t>
            </a:r>
            <a:endParaRPr lang="en-US" dirty="0"/>
          </a:p>
        </p:txBody>
      </p:sp>
      <p:sp>
        <p:nvSpPr>
          <p:cNvPr id="7" name="TextBox 6"/>
          <p:cNvSpPr txBox="1"/>
          <p:nvPr/>
        </p:nvSpPr>
        <p:spPr>
          <a:xfrm flipH="1">
            <a:off x="587050" y="358125"/>
            <a:ext cx="11511164" cy="584775"/>
          </a:xfrm>
          <a:prstGeom prst="rect">
            <a:avLst/>
          </a:prstGeom>
          <a:noFill/>
        </p:spPr>
        <p:txBody>
          <a:bodyPr wrap="square" rtlCol="0">
            <a:spAutoFit/>
          </a:bodyPr>
          <a:lstStyle/>
          <a:p>
            <a:r>
              <a:rPr lang="en-US" sz="3200" dirty="0"/>
              <a:t>   Clouds Can Enhance Solar Irradiance on Earth’s Surface</a:t>
            </a:r>
          </a:p>
        </p:txBody>
      </p:sp>
      <p:sp>
        <p:nvSpPr>
          <p:cNvPr id="3" name="TextBox 2">
            <a:extLst>
              <a:ext uri="{FF2B5EF4-FFF2-40B4-BE49-F238E27FC236}">
                <a16:creationId xmlns:a16="http://schemas.microsoft.com/office/drawing/2014/main" id="{8BD234AC-C98F-4279-96FB-C61EAFC9A315}"/>
              </a:ext>
            </a:extLst>
          </p:cNvPr>
          <p:cNvSpPr txBox="1"/>
          <p:nvPr/>
        </p:nvSpPr>
        <p:spPr>
          <a:xfrm>
            <a:off x="10239555" y="2846717"/>
            <a:ext cx="1711109" cy="1077218"/>
          </a:xfrm>
          <a:prstGeom prst="rect">
            <a:avLst/>
          </a:prstGeom>
          <a:noFill/>
        </p:spPr>
        <p:txBody>
          <a:bodyPr wrap="none" rtlCol="0">
            <a:spAutoFit/>
          </a:bodyPr>
          <a:lstStyle/>
          <a:p>
            <a:r>
              <a:rPr lang="en-US" sz="3200" dirty="0"/>
              <a:t>Munich,</a:t>
            </a:r>
          </a:p>
          <a:p>
            <a:r>
              <a:rPr lang="en-US" sz="3200" dirty="0"/>
              <a:t>Germany</a:t>
            </a:r>
          </a:p>
        </p:txBody>
      </p:sp>
    </p:spTree>
    <p:extLst>
      <p:ext uri="{BB962C8B-B14F-4D97-AF65-F5344CB8AC3E}">
        <p14:creationId xmlns:p14="http://schemas.microsoft.com/office/powerpoint/2010/main" val="183167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268FF12-FD5C-A2E3-A363-6502F4251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620" y="1824588"/>
            <a:ext cx="9907730" cy="500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5387F99-1610-9993-55CC-64B6695BFE28}"/>
              </a:ext>
            </a:extLst>
          </p:cNvPr>
          <p:cNvSpPr txBox="1"/>
          <p:nvPr/>
        </p:nvSpPr>
        <p:spPr>
          <a:xfrm>
            <a:off x="1381620" y="239485"/>
            <a:ext cx="10374951" cy="1077218"/>
          </a:xfrm>
          <a:prstGeom prst="rect">
            <a:avLst/>
          </a:prstGeom>
          <a:noFill/>
        </p:spPr>
        <p:txBody>
          <a:bodyPr wrap="square" rtlCol="0">
            <a:spAutoFit/>
          </a:bodyPr>
          <a:lstStyle/>
          <a:p>
            <a:r>
              <a:rPr lang="en-US" sz="3200" b="1" dirty="0"/>
              <a:t>A “Solar Blind” Pyrgeometer to Measure Downwelling</a:t>
            </a:r>
          </a:p>
          <a:p>
            <a:r>
              <a:rPr lang="en-US" sz="3200" b="1" dirty="0"/>
              <a:t> Thermal Radiation Flux  from Greenhouse Gases and Clouds </a:t>
            </a:r>
          </a:p>
        </p:txBody>
      </p:sp>
      <p:sp>
        <p:nvSpPr>
          <p:cNvPr id="4" name="TextBox 3">
            <a:extLst>
              <a:ext uri="{FF2B5EF4-FFF2-40B4-BE49-F238E27FC236}">
                <a16:creationId xmlns:a16="http://schemas.microsoft.com/office/drawing/2014/main" id="{F1D8D417-3C66-41A8-BFD2-FDDB7CFE9865}"/>
              </a:ext>
            </a:extLst>
          </p:cNvPr>
          <p:cNvSpPr txBox="1"/>
          <p:nvPr/>
        </p:nvSpPr>
        <p:spPr>
          <a:xfrm>
            <a:off x="3755222" y="1316703"/>
            <a:ext cx="4428660" cy="584775"/>
          </a:xfrm>
          <a:prstGeom prst="rect">
            <a:avLst/>
          </a:prstGeom>
          <a:noFill/>
        </p:spPr>
        <p:txBody>
          <a:bodyPr wrap="square" rtlCol="0">
            <a:spAutoFit/>
          </a:bodyPr>
          <a:lstStyle/>
          <a:p>
            <a:r>
              <a:rPr lang="en-US" sz="3200" dirty="0"/>
              <a:t>(Measures </a:t>
            </a:r>
            <a:r>
              <a:rPr lang="en-US" sz="3200" dirty="0" err="1"/>
              <a:t>Earthglow</a:t>
            </a:r>
            <a:r>
              <a:rPr lang="en-US" sz="3200" dirty="0"/>
              <a:t>)</a:t>
            </a:r>
          </a:p>
        </p:txBody>
      </p:sp>
    </p:spTree>
    <p:extLst>
      <p:ext uri="{BB962C8B-B14F-4D97-AF65-F5344CB8AC3E}">
        <p14:creationId xmlns:p14="http://schemas.microsoft.com/office/powerpoint/2010/main" val="116764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0A86A6-6FF3-E175-8AFD-5EE332A5F432}"/>
              </a:ext>
            </a:extLst>
          </p:cNvPr>
          <p:cNvSpPr txBox="1"/>
          <p:nvPr/>
        </p:nvSpPr>
        <p:spPr>
          <a:xfrm>
            <a:off x="1733811" y="6341958"/>
            <a:ext cx="9500246" cy="461665"/>
          </a:xfrm>
          <a:prstGeom prst="rect">
            <a:avLst/>
          </a:prstGeom>
          <a:noFill/>
        </p:spPr>
        <p:txBody>
          <a:bodyPr wrap="square">
            <a:spAutoFit/>
          </a:bodyPr>
          <a:lstStyle/>
          <a:p>
            <a:r>
              <a:rPr lang="en-US" sz="2400" b="1" dirty="0"/>
              <a:t>https://www.thuleatmos-it.it/instruments/radiometers/index.php</a:t>
            </a:r>
          </a:p>
        </p:txBody>
      </p:sp>
      <p:sp>
        <p:nvSpPr>
          <p:cNvPr id="5" name="TextBox 4">
            <a:extLst>
              <a:ext uri="{FF2B5EF4-FFF2-40B4-BE49-F238E27FC236}">
                <a16:creationId xmlns:a16="http://schemas.microsoft.com/office/drawing/2014/main" id="{02DA3C5A-05DE-FE4A-FCD3-FE9E3286F04F}"/>
              </a:ext>
            </a:extLst>
          </p:cNvPr>
          <p:cNvSpPr txBox="1"/>
          <p:nvPr/>
        </p:nvSpPr>
        <p:spPr>
          <a:xfrm>
            <a:off x="3097637" y="4810097"/>
            <a:ext cx="1042273" cy="584775"/>
          </a:xfrm>
          <a:prstGeom prst="rect">
            <a:avLst/>
          </a:prstGeom>
          <a:noFill/>
        </p:spPr>
        <p:txBody>
          <a:bodyPr wrap="none" rtlCol="0">
            <a:spAutoFit/>
          </a:bodyPr>
          <a:lstStyle/>
          <a:p>
            <a:r>
              <a:rPr lang="en-US" sz="3200" dirty="0"/>
              <a:t>Clear</a:t>
            </a:r>
          </a:p>
        </p:txBody>
      </p:sp>
      <p:sp>
        <p:nvSpPr>
          <p:cNvPr id="6" name="TextBox 5">
            <a:extLst>
              <a:ext uri="{FF2B5EF4-FFF2-40B4-BE49-F238E27FC236}">
                <a16:creationId xmlns:a16="http://schemas.microsoft.com/office/drawing/2014/main" id="{F63350EA-C279-4760-E771-B6BB58CD35CF}"/>
              </a:ext>
            </a:extLst>
          </p:cNvPr>
          <p:cNvSpPr txBox="1"/>
          <p:nvPr/>
        </p:nvSpPr>
        <p:spPr>
          <a:xfrm>
            <a:off x="9261411" y="4810097"/>
            <a:ext cx="1334020" cy="584775"/>
          </a:xfrm>
          <a:prstGeom prst="rect">
            <a:avLst/>
          </a:prstGeom>
          <a:noFill/>
        </p:spPr>
        <p:txBody>
          <a:bodyPr wrap="square" rtlCol="0">
            <a:spAutoFit/>
          </a:bodyPr>
          <a:lstStyle/>
          <a:p>
            <a:r>
              <a:rPr lang="en-US" sz="3200" dirty="0"/>
              <a:t>Cloudy</a:t>
            </a:r>
          </a:p>
        </p:txBody>
      </p:sp>
      <p:sp>
        <p:nvSpPr>
          <p:cNvPr id="8" name="TextBox 7">
            <a:extLst>
              <a:ext uri="{FF2B5EF4-FFF2-40B4-BE49-F238E27FC236}">
                <a16:creationId xmlns:a16="http://schemas.microsoft.com/office/drawing/2014/main" id="{FC0D21AE-6929-ECEC-CD54-9EBC14535598}"/>
              </a:ext>
            </a:extLst>
          </p:cNvPr>
          <p:cNvSpPr txBox="1"/>
          <p:nvPr/>
        </p:nvSpPr>
        <p:spPr>
          <a:xfrm>
            <a:off x="4384776" y="4791301"/>
            <a:ext cx="1334020" cy="584775"/>
          </a:xfrm>
          <a:prstGeom prst="rect">
            <a:avLst/>
          </a:prstGeom>
          <a:noFill/>
        </p:spPr>
        <p:txBody>
          <a:bodyPr wrap="none" rtlCol="0">
            <a:spAutoFit/>
          </a:bodyPr>
          <a:lstStyle/>
          <a:p>
            <a:r>
              <a:rPr lang="en-US" sz="3200" dirty="0"/>
              <a:t>Cloudy</a:t>
            </a:r>
          </a:p>
        </p:txBody>
      </p:sp>
      <p:sp>
        <p:nvSpPr>
          <p:cNvPr id="9" name="TextBox 8">
            <a:extLst>
              <a:ext uri="{FF2B5EF4-FFF2-40B4-BE49-F238E27FC236}">
                <a16:creationId xmlns:a16="http://schemas.microsoft.com/office/drawing/2014/main" id="{E934FB0F-812C-A124-3D97-C9AE591B8F65}"/>
              </a:ext>
            </a:extLst>
          </p:cNvPr>
          <p:cNvSpPr txBox="1"/>
          <p:nvPr/>
        </p:nvSpPr>
        <p:spPr>
          <a:xfrm>
            <a:off x="272899" y="187983"/>
            <a:ext cx="11646202" cy="584775"/>
          </a:xfrm>
          <a:prstGeom prst="rect">
            <a:avLst/>
          </a:prstGeom>
          <a:noFill/>
        </p:spPr>
        <p:txBody>
          <a:bodyPr wrap="none" rtlCol="0">
            <a:spAutoFit/>
          </a:bodyPr>
          <a:lstStyle/>
          <a:p>
            <a:r>
              <a:rPr lang="en-US" sz="3200" dirty="0"/>
              <a:t>Thermal Downwelling Pyrgeometer Measurements in Thule (W m</a:t>
            </a:r>
            <a:r>
              <a:rPr lang="en-US" sz="3200" baseline="30000" dirty="0"/>
              <a:t>-2</a:t>
            </a:r>
            <a:r>
              <a:rPr lang="en-US" sz="3200" dirty="0"/>
              <a:t>) </a:t>
            </a:r>
          </a:p>
        </p:txBody>
      </p:sp>
      <p:sp>
        <p:nvSpPr>
          <p:cNvPr id="10" name="TextBox 9">
            <a:extLst>
              <a:ext uri="{FF2B5EF4-FFF2-40B4-BE49-F238E27FC236}">
                <a16:creationId xmlns:a16="http://schemas.microsoft.com/office/drawing/2014/main" id="{EB3BE6E8-CE12-6219-FFC5-13C5F8665894}"/>
              </a:ext>
            </a:extLst>
          </p:cNvPr>
          <p:cNvSpPr txBox="1"/>
          <p:nvPr/>
        </p:nvSpPr>
        <p:spPr>
          <a:xfrm>
            <a:off x="7767251" y="4791302"/>
            <a:ext cx="1042273" cy="584775"/>
          </a:xfrm>
          <a:prstGeom prst="rect">
            <a:avLst/>
          </a:prstGeom>
          <a:noFill/>
        </p:spPr>
        <p:txBody>
          <a:bodyPr wrap="none" rtlCol="0">
            <a:spAutoFit/>
          </a:bodyPr>
          <a:lstStyle/>
          <a:p>
            <a:r>
              <a:rPr lang="en-US" sz="3200" dirty="0"/>
              <a:t>Clear</a:t>
            </a:r>
          </a:p>
        </p:txBody>
      </p:sp>
      <p:pic>
        <p:nvPicPr>
          <p:cNvPr id="2" name="Picture 1"/>
          <p:cNvPicPr>
            <a:picLocks noChangeAspect="1"/>
          </p:cNvPicPr>
          <p:nvPr/>
        </p:nvPicPr>
        <p:blipFill>
          <a:blip r:embed="rId3"/>
          <a:stretch>
            <a:fillRect/>
          </a:stretch>
        </p:blipFill>
        <p:spPr>
          <a:xfrm>
            <a:off x="5703194" y="4738549"/>
            <a:ext cx="1627773" cy="859611"/>
          </a:xfrm>
          <a:prstGeom prst="rect">
            <a:avLst/>
          </a:prstGeom>
        </p:spPr>
      </p:pic>
      <p:grpSp>
        <p:nvGrpSpPr>
          <p:cNvPr id="13" name="Group 12">
            <a:extLst>
              <a:ext uri="{FF2B5EF4-FFF2-40B4-BE49-F238E27FC236}">
                <a16:creationId xmlns:a16="http://schemas.microsoft.com/office/drawing/2014/main" id="{C78A2A80-EEC2-30DF-7A4D-BB869E0DAAEA}"/>
              </a:ext>
            </a:extLst>
          </p:cNvPr>
          <p:cNvGrpSpPr/>
          <p:nvPr/>
        </p:nvGrpSpPr>
        <p:grpSpPr>
          <a:xfrm>
            <a:off x="76200" y="772758"/>
            <a:ext cx="12039600" cy="5555017"/>
            <a:chOff x="152400" y="786941"/>
            <a:chExt cx="12039600" cy="5555017"/>
          </a:xfrm>
        </p:grpSpPr>
        <p:pic>
          <p:nvPicPr>
            <p:cNvPr id="1026" name="Picture 2">
              <a:extLst>
                <a:ext uri="{FF2B5EF4-FFF2-40B4-BE49-F238E27FC236}">
                  <a16:creationId xmlns:a16="http://schemas.microsoft.com/office/drawing/2014/main" id="{C1806C78-8605-8CEC-B9EA-1C1CC6523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233" y="786941"/>
              <a:ext cx="11678767" cy="5555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A093B3-4F86-EE1F-3822-F3C82AE36599}"/>
                </a:ext>
              </a:extLst>
            </p:cNvPr>
            <p:cNvSpPr txBox="1"/>
            <p:nvPr/>
          </p:nvSpPr>
          <p:spPr>
            <a:xfrm>
              <a:off x="152400" y="1401359"/>
              <a:ext cx="1042273" cy="461665"/>
            </a:xfrm>
            <a:prstGeom prst="rect">
              <a:avLst/>
            </a:prstGeom>
            <a:noFill/>
            <a:scene3d>
              <a:camera prst="orthographicFront">
                <a:rot lat="0" lon="0" rev="5400000"/>
              </a:camera>
              <a:lightRig rig="threePt" dir="t"/>
            </a:scene3d>
          </p:spPr>
          <p:txBody>
            <a:bodyPr wrap="square" rtlCol="0">
              <a:spAutoFit/>
            </a:bodyPr>
            <a:lstStyle/>
            <a:p>
              <a:r>
                <a:rPr lang="en-US" sz="2400" b="1" dirty="0"/>
                <a:t>Wm</a:t>
              </a:r>
              <a:r>
                <a:rPr lang="en-US" sz="2400" b="1" baseline="30000" dirty="0"/>
                <a:t>-2</a:t>
              </a:r>
              <a:endParaRPr lang="en-US" sz="2400" b="1" dirty="0"/>
            </a:p>
          </p:txBody>
        </p:sp>
      </p:grpSp>
      <p:sp>
        <p:nvSpPr>
          <p:cNvPr id="7" name="TextBox 6">
            <a:extLst>
              <a:ext uri="{FF2B5EF4-FFF2-40B4-BE49-F238E27FC236}">
                <a16:creationId xmlns:a16="http://schemas.microsoft.com/office/drawing/2014/main" id="{333DC410-33F5-44A1-B434-E7F71516DA6E}"/>
              </a:ext>
            </a:extLst>
          </p:cNvPr>
          <p:cNvSpPr txBox="1"/>
          <p:nvPr/>
        </p:nvSpPr>
        <p:spPr>
          <a:xfrm flipH="1">
            <a:off x="3005519" y="4824280"/>
            <a:ext cx="1042272" cy="584775"/>
          </a:xfrm>
          <a:prstGeom prst="rect">
            <a:avLst/>
          </a:prstGeom>
          <a:noFill/>
        </p:spPr>
        <p:txBody>
          <a:bodyPr wrap="square" rtlCol="0">
            <a:spAutoFit/>
          </a:bodyPr>
          <a:lstStyle/>
          <a:p>
            <a:r>
              <a:rPr lang="en-US" sz="3200" dirty="0"/>
              <a:t>Clear</a:t>
            </a:r>
          </a:p>
        </p:txBody>
      </p:sp>
      <p:sp>
        <p:nvSpPr>
          <p:cNvPr id="11" name="TextBox 10">
            <a:extLst>
              <a:ext uri="{FF2B5EF4-FFF2-40B4-BE49-F238E27FC236}">
                <a16:creationId xmlns:a16="http://schemas.microsoft.com/office/drawing/2014/main" id="{51E91FF1-04A9-4E30-8CC9-43AD790CD2ED}"/>
              </a:ext>
            </a:extLst>
          </p:cNvPr>
          <p:cNvSpPr txBox="1"/>
          <p:nvPr/>
        </p:nvSpPr>
        <p:spPr>
          <a:xfrm>
            <a:off x="4451231" y="1094788"/>
            <a:ext cx="1464290" cy="584775"/>
          </a:xfrm>
          <a:prstGeom prst="rect">
            <a:avLst/>
          </a:prstGeom>
          <a:noFill/>
        </p:spPr>
        <p:txBody>
          <a:bodyPr wrap="square" rtlCol="0">
            <a:spAutoFit/>
          </a:bodyPr>
          <a:lstStyle/>
          <a:p>
            <a:r>
              <a:rPr lang="en-US" sz="3200" dirty="0"/>
              <a:t>Cloudy</a:t>
            </a:r>
          </a:p>
        </p:txBody>
      </p:sp>
      <p:pic>
        <p:nvPicPr>
          <p:cNvPr id="12" name="Picture 11">
            <a:extLst>
              <a:ext uri="{FF2B5EF4-FFF2-40B4-BE49-F238E27FC236}">
                <a16:creationId xmlns:a16="http://schemas.microsoft.com/office/drawing/2014/main" id="{3A8FF995-3E9D-4782-A481-94CB044AD7F0}"/>
              </a:ext>
            </a:extLst>
          </p:cNvPr>
          <p:cNvPicPr>
            <a:picLocks noChangeAspect="1"/>
          </p:cNvPicPr>
          <p:nvPr/>
        </p:nvPicPr>
        <p:blipFill>
          <a:blip r:embed="rId5"/>
          <a:stretch>
            <a:fillRect/>
          </a:stretch>
        </p:blipFill>
        <p:spPr>
          <a:xfrm>
            <a:off x="9465925" y="1094788"/>
            <a:ext cx="1627773" cy="859611"/>
          </a:xfrm>
          <a:prstGeom prst="rect">
            <a:avLst/>
          </a:prstGeom>
        </p:spPr>
      </p:pic>
      <p:sp>
        <p:nvSpPr>
          <p:cNvPr id="20" name="TextBox 19">
            <a:extLst>
              <a:ext uri="{FF2B5EF4-FFF2-40B4-BE49-F238E27FC236}">
                <a16:creationId xmlns:a16="http://schemas.microsoft.com/office/drawing/2014/main" id="{D8FFB28A-2382-426A-8B50-6CDA666A06E5}"/>
              </a:ext>
            </a:extLst>
          </p:cNvPr>
          <p:cNvSpPr txBox="1"/>
          <p:nvPr/>
        </p:nvSpPr>
        <p:spPr>
          <a:xfrm flipH="1">
            <a:off x="7744714" y="4875966"/>
            <a:ext cx="1219777" cy="584775"/>
          </a:xfrm>
          <a:prstGeom prst="rect">
            <a:avLst/>
          </a:prstGeom>
          <a:noFill/>
        </p:spPr>
        <p:txBody>
          <a:bodyPr wrap="square" rtlCol="0">
            <a:spAutoFit/>
          </a:bodyPr>
          <a:lstStyle/>
          <a:p>
            <a:r>
              <a:rPr lang="en-US" sz="3200" dirty="0"/>
              <a:t>Clear</a:t>
            </a:r>
          </a:p>
        </p:txBody>
      </p:sp>
    </p:spTree>
    <p:extLst>
      <p:ext uri="{BB962C8B-B14F-4D97-AF65-F5344CB8AC3E}">
        <p14:creationId xmlns:p14="http://schemas.microsoft.com/office/powerpoint/2010/main" val="15181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359770" y="1188426"/>
            <a:ext cx="5114192" cy="5114192"/>
          </a:xfrm>
          <a:prstGeom prst="rect">
            <a:avLst/>
          </a:prstGeom>
        </p:spPr>
      </p:pic>
      <p:pic>
        <p:nvPicPr>
          <p:cNvPr id="6" name="Picture 5"/>
          <p:cNvPicPr>
            <a:picLocks noChangeAspect="1"/>
          </p:cNvPicPr>
          <p:nvPr/>
        </p:nvPicPr>
        <p:blipFill>
          <a:blip r:embed="rId4"/>
          <a:stretch>
            <a:fillRect/>
          </a:stretch>
        </p:blipFill>
        <p:spPr>
          <a:xfrm>
            <a:off x="1046283" y="1192821"/>
            <a:ext cx="5109797" cy="5109797"/>
          </a:xfrm>
          <a:prstGeom prst="rect">
            <a:avLst/>
          </a:prstGeom>
        </p:spPr>
      </p:pic>
      <p:sp>
        <p:nvSpPr>
          <p:cNvPr id="7" name="TextBox 6"/>
          <p:cNvSpPr txBox="1"/>
          <p:nvPr/>
        </p:nvSpPr>
        <p:spPr>
          <a:xfrm>
            <a:off x="1107831" y="6418384"/>
            <a:ext cx="10366131" cy="369332"/>
          </a:xfrm>
          <a:prstGeom prst="rect">
            <a:avLst/>
          </a:prstGeom>
          <a:noFill/>
        </p:spPr>
        <p:txBody>
          <a:bodyPr wrap="square" rtlCol="0">
            <a:spAutoFit/>
          </a:bodyPr>
          <a:lstStyle/>
          <a:p>
            <a:r>
              <a:rPr lang="en-US" dirty="0">
                <a:hlinkClick r:id="rId5"/>
              </a:rPr>
              <a:t>https://www.ssec.wisc.edu/data/geo/#/animation</a:t>
            </a:r>
            <a:r>
              <a:rPr lang="en-US" dirty="0"/>
              <a:t>             6:12 pm Princeton Time, 13 May, 2024                   </a:t>
            </a:r>
          </a:p>
        </p:txBody>
      </p:sp>
      <p:sp>
        <p:nvSpPr>
          <p:cNvPr id="2" name="TextBox 1"/>
          <p:cNvSpPr txBox="1"/>
          <p:nvPr/>
        </p:nvSpPr>
        <p:spPr>
          <a:xfrm>
            <a:off x="238857" y="0"/>
            <a:ext cx="5829299" cy="1200329"/>
          </a:xfrm>
          <a:prstGeom prst="rect">
            <a:avLst/>
          </a:prstGeom>
          <a:noFill/>
        </p:spPr>
        <p:txBody>
          <a:bodyPr wrap="square" rtlCol="0">
            <a:spAutoFit/>
          </a:bodyPr>
          <a:lstStyle/>
          <a:p>
            <a:r>
              <a:rPr lang="en-US" dirty="0"/>
              <a:t>Earth glowing in the dark at a wavelength of 10.3 </a:t>
            </a:r>
            <a:r>
              <a:rPr lang="en-US" dirty="0">
                <a:latin typeface="Symbol" panose="05050102010706020507" pitchFamily="18" charset="2"/>
              </a:rPr>
              <a:t>m</a:t>
            </a:r>
            <a:r>
              <a:rPr lang="en-US" dirty="0">
                <a:solidFill>
                  <a:prstClr val="black"/>
                </a:solidFill>
              </a:rPr>
              <a:t>m</a:t>
            </a:r>
            <a:r>
              <a:rPr lang="en-US" dirty="0">
                <a:latin typeface="Symbol" panose="05050102010706020507" pitchFamily="18" charset="2"/>
              </a:rPr>
              <a:t>.</a:t>
            </a:r>
          </a:p>
          <a:p>
            <a:r>
              <a:rPr lang="en-US" dirty="0"/>
              <a:t>The right, nighttime side is just as bright as the left, sunlit side. White cloud tops are cold and emit very little radiation.</a:t>
            </a:r>
          </a:p>
          <a:p>
            <a:r>
              <a:rPr lang="en-US" dirty="0"/>
              <a:t>Warmer land and oceans emit copious radiation.</a:t>
            </a:r>
          </a:p>
        </p:txBody>
      </p:sp>
      <p:sp>
        <p:nvSpPr>
          <p:cNvPr id="4" name="TextBox 3"/>
          <p:cNvSpPr txBox="1"/>
          <p:nvPr/>
        </p:nvSpPr>
        <p:spPr>
          <a:xfrm>
            <a:off x="6290895" y="0"/>
            <a:ext cx="5411247" cy="1200329"/>
          </a:xfrm>
          <a:prstGeom prst="rect">
            <a:avLst/>
          </a:prstGeom>
          <a:noFill/>
        </p:spPr>
        <p:txBody>
          <a:bodyPr wrap="square" rtlCol="0">
            <a:spAutoFit/>
          </a:bodyPr>
          <a:lstStyle/>
          <a:p>
            <a:pPr lvl="0"/>
            <a:r>
              <a:rPr lang="en-US" dirty="0"/>
              <a:t>Reflected blue sunlight of wavelength 0.47 </a:t>
            </a:r>
            <a:r>
              <a:rPr lang="en-US" dirty="0">
                <a:solidFill>
                  <a:prstClr val="black"/>
                </a:solidFill>
                <a:latin typeface="Symbol" panose="05050102010706020507" pitchFamily="18" charset="2"/>
              </a:rPr>
              <a:t>m</a:t>
            </a:r>
            <a:r>
              <a:rPr lang="en-US" dirty="0">
                <a:solidFill>
                  <a:prstClr val="black"/>
                </a:solidFill>
              </a:rPr>
              <a:t>m, recorded at the same time from the same satellite. </a:t>
            </a:r>
            <a:r>
              <a:rPr lang="en-US" dirty="0">
                <a:solidFill>
                  <a:prstClr val="black"/>
                </a:solidFill>
                <a:latin typeface="Symbol" panose="05050102010706020507" pitchFamily="18" charset="2"/>
              </a:rPr>
              <a:t> </a:t>
            </a:r>
            <a:r>
              <a:rPr lang="en-US" dirty="0">
                <a:solidFill>
                  <a:prstClr val="black"/>
                </a:solidFill>
              </a:rPr>
              <a:t> White cloud tops reflect lots of sunlight. Land and oceans reflect less.</a:t>
            </a:r>
            <a:endParaRPr lang="en-US" dirty="0">
              <a:solidFill>
                <a:prstClr val="black"/>
              </a:solidFill>
              <a:latin typeface="Symbol" panose="05050102010706020507" pitchFamily="18" charset="2"/>
            </a:endParaRPr>
          </a:p>
        </p:txBody>
      </p:sp>
    </p:spTree>
    <p:extLst>
      <p:ext uri="{BB962C8B-B14F-4D97-AF65-F5344CB8AC3E}">
        <p14:creationId xmlns:p14="http://schemas.microsoft.com/office/powerpoint/2010/main" val="12702353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6578</TotalTime>
  <Words>4543</Words>
  <Application>Microsoft Office PowerPoint</Application>
  <PresentationFormat>Widescreen</PresentationFormat>
  <Paragraphs>212</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Aptos</vt:lpstr>
      <vt:lpstr>Arial</vt:lpstr>
      <vt:lpstr>Calibri</vt:lpstr>
      <vt:lpstr>Calibri Light</vt:lpstr>
      <vt:lpstr>Symbol</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Happer</dc:creator>
  <cp:lastModifiedBy>Ken Haapala</cp:lastModifiedBy>
  <cp:revision>288</cp:revision>
  <cp:lastPrinted>2024-06-09T22:07:22Z</cp:lastPrinted>
  <dcterms:created xsi:type="dcterms:W3CDTF">2023-09-05T01:20:21Z</dcterms:created>
  <dcterms:modified xsi:type="dcterms:W3CDTF">2024-08-08T13:57:38Z</dcterms:modified>
</cp:coreProperties>
</file>